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6"/>
  </p:notesMasterIdLst>
  <p:sldIdLst>
    <p:sldId id="256" r:id="rId2"/>
    <p:sldId id="300" r:id="rId3"/>
    <p:sldId id="341" r:id="rId4"/>
    <p:sldId id="257" r:id="rId5"/>
    <p:sldId id="258" r:id="rId6"/>
    <p:sldId id="259" r:id="rId7"/>
    <p:sldId id="260" r:id="rId8"/>
    <p:sldId id="261" r:id="rId9"/>
    <p:sldId id="323" r:id="rId10"/>
    <p:sldId id="324" r:id="rId11"/>
    <p:sldId id="346" r:id="rId12"/>
    <p:sldId id="347" r:id="rId13"/>
    <p:sldId id="288" r:id="rId14"/>
    <p:sldId id="302" r:id="rId15"/>
    <p:sldId id="308" r:id="rId16"/>
    <p:sldId id="304" r:id="rId17"/>
    <p:sldId id="351" r:id="rId18"/>
    <p:sldId id="360" r:id="rId19"/>
    <p:sldId id="364" r:id="rId20"/>
    <p:sldId id="303" r:id="rId21"/>
    <p:sldId id="305" r:id="rId22"/>
    <p:sldId id="325" r:id="rId23"/>
    <p:sldId id="361" r:id="rId24"/>
    <p:sldId id="362" r:id="rId25"/>
    <p:sldId id="363" r:id="rId26"/>
    <p:sldId id="366" r:id="rId27"/>
    <p:sldId id="367" r:id="rId28"/>
    <p:sldId id="337" r:id="rId29"/>
    <p:sldId id="320" r:id="rId30"/>
    <p:sldId id="319" r:id="rId31"/>
    <p:sldId id="318" r:id="rId32"/>
    <p:sldId id="322" r:id="rId33"/>
    <p:sldId id="368" r:id="rId34"/>
    <p:sldId id="365" r:id="rId35"/>
    <p:sldId id="315" r:id="rId36"/>
    <p:sldId id="353" r:id="rId37"/>
    <p:sldId id="309" r:id="rId38"/>
    <p:sldId id="354" r:id="rId39"/>
    <p:sldId id="355" r:id="rId40"/>
    <p:sldId id="356" r:id="rId41"/>
    <p:sldId id="357" r:id="rId42"/>
    <p:sldId id="312" r:id="rId43"/>
    <p:sldId id="358" r:id="rId44"/>
    <p:sldId id="373" r:id="rId45"/>
    <p:sldId id="374" r:id="rId46"/>
    <p:sldId id="278" r:id="rId47"/>
    <p:sldId id="279" r:id="rId48"/>
    <p:sldId id="284" r:id="rId49"/>
    <p:sldId id="372" r:id="rId50"/>
    <p:sldId id="280" r:id="rId51"/>
    <p:sldId id="281" r:id="rId52"/>
    <p:sldId id="282" r:id="rId53"/>
    <p:sldId id="271" r:id="rId54"/>
    <p:sldId id="348" r:id="rId55"/>
    <p:sldId id="349" r:id="rId56"/>
    <p:sldId id="268" r:id="rId57"/>
    <p:sldId id="350" r:id="rId58"/>
    <p:sldId id="344" r:id="rId59"/>
    <p:sldId id="334" r:id="rId60"/>
    <p:sldId id="335" r:id="rId61"/>
    <p:sldId id="371" r:id="rId62"/>
    <p:sldId id="316" r:id="rId63"/>
    <p:sldId id="370" r:id="rId64"/>
    <p:sldId id="286" r:id="rId65"/>
  </p:sldIdLst>
  <p:sldSz cx="18288000" cy="10287000"/>
  <p:notesSz cx="6858000" cy="9875838"/>
  <p:embeddedFontLst>
    <p:embeddedFont>
      <p:font typeface="Amasis MT Pro Black" panose="02040A04050005020304" pitchFamily="18" charset="0"/>
      <p:bold r:id="rId67"/>
      <p:boldItalic r:id="rId68"/>
    </p:embeddedFont>
    <p:embeddedFont>
      <p:font typeface="Calibri" panose="020F0502020204030204" pitchFamily="34" charset="0"/>
      <p:regular r:id="rId69"/>
      <p:bold r:id="rId70"/>
      <p:italic r:id="rId71"/>
      <p:boldItalic r:id="rId72"/>
    </p:embeddedFont>
    <p:embeddedFont>
      <p:font typeface="Loubag Medium" panose="020B0604020202020204" charset="0"/>
      <p:regular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167" autoAdjust="0"/>
  </p:normalViewPr>
  <p:slideViewPr>
    <p:cSldViewPr>
      <p:cViewPr varScale="1">
        <p:scale>
          <a:sx n="45" d="100"/>
          <a:sy n="45" d="100"/>
        </p:scale>
        <p:origin x="6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ne Drummond" userId="32216450-8165-4b99-afd0-cc92e7ee54c0" providerId="ADAL" clId="{2E9D065C-ECBC-43B5-99C1-E410512FE403}"/>
    <pc:docChg chg="custSel addSld delSld modSld">
      <pc:chgData name="Deanne Drummond" userId="32216450-8165-4b99-afd0-cc92e7ee54c0" providerId="ADAL" clId="{2E9D065C-ECBC-43B5-99C1-E410512FE403}" dt="2023-07-11T20:28:55.199" v="345" actId="6549"/>
      <pc:docMkLst>
        <pc:docMk/>
      </pc:docMkLst>
      <pc:sldChg chg="modSp mod">
        <pc:chgData name="Deanne Drummond" userId="32216450-8165-4b99-afd0-cc92e7ee54c0" providerId="ADAL" clId="{2E9D065C-ECBC-43B5-99C1-E410512FE403}" dt="2023-07-11T12:50:20.412" v="137" actId="6549"/>
        <pc:sldMkLst>
          <pc:docMk/>
          <pc:sldMk cId="1389664117" sldId="322"/>
        </pc:sldMkLst>
        <pc:spChg chg="mod">
          <ac:chgData name="Deanne Drummond" userId="32216450-8165-4b99-afd0-cc92e7ee54c0" providerId="ADAL" clId="{2E9D065C-ECBC-43B5-99C1-E410512FE403}" dt="2023-07-11T12:50:20.412" v="137" actId="6549"/>
          <ac:spMkLst>
            <pc:docMk/>
            <pc:sldMk cId="1389664117" sldId="322"/>
            <ac:spMk id="2" creationId="{C6AEBCE1-38C6-1875-8268-FE4F52AC44F0}"/>
          </ac:spMkLst>
        </pc:spChg>
      </pc:sldChg>
      <pc:sldChg chg="delSp modSp del mod">
        <pc:chgData name="Deanne Drummond" userId="32216450-8165-4b99-afd0-cc92e7ee54c0" providerId="ADAL" clId="{2E9D065C-ECBC-43B5-99C1-E410512FE403}" dt="2023-07-11T19:51:14.675" v="237" actId="47"/>
        <pc:sldMkLst>
          <pc:docMk/>
          <pc:sldMk cId="967447632" sldId="342"/>
        </pc:sldMkLst>
        <pc:spChg chg="del mod">
          <ac:chgData name="Deanne Drummond" userId="32216450-8165-4b99-afd0-cc92e7ee54c0" providerId="ADAL" clId="{2E9D065C-ECBC-43B5-99C1-E410512FE403}" dt="2023-07-11T19:50:59.852" v="235"/>
          <ac:spMkLst>
            <pc:docMk/>
            <pc:sldMk cId="967447632" sldId="342"/>
            <ac:spMk id="2" creationId="{00000000-0000-0000-0000-000000000000}"/>
          </ac:spMkLst>
        </pc:spChg>
      </pc:sldChg>
      <pc:sldChg chg="modSp mod">
        <pc:chgData name="Deanne Drummond" userId="32216450-8165-4b99-afd0-cc92e7ee54c0" providerId="ADAL" clId="{2E9D065C-ECBC-43B5-99C1-E410512FE403}" dt="2023-07-11T20:28:55.199" v="345" actId="6549"/>
        <pc:sldMkLst>
          <pc:docMk/>
          <pc:sldMk cId="1802847122" sldId="350"/>
        </pc:sldMkLst>
        <pc:spChg chg="mod">
          <ac:chgData name="Deanne Drummond" userId="32216450-8165-4b99-afd0-cc92e7ee54c0" providerId="ADAL" clId="{2E9D065C-ECBC-43B5-99C1-E410512FE403}" dt="2023-07-11T20:28:55.199" v="345" actId="6549"/>
          <ac:spMkLst>
            <pc:docMk/>
            <pc:sldMk cId="1802847122" sldId="350"/>
            <ac:spMk id="2" creationId="{00000000-0000-0000-0000-000000000000}"/>
          </ac:spMkLst>
        </pc:spChg>
      </pc:sldChg>
      <pc:sldChg chg="modSp mod">
        <pc:chgData name="Deanne Drummond" userId="32216450-8165-4b99-afd0-cc92e7ee54c0" providerId="ADAL" clId="{2E9D065C-ECBC-43B5-99C1-E410512FE403}" dt="2023-07-11T12:12:54.029" v="118" actId="20577"/>
        <pc:sldMkLst>
          <pc:docMk/>
          <pc:sldMk cId="4279430828" sldId="364"/>
        </pc:sldMkLst>
        <pc:spChg chg="mod">
          <ac:chgData name="Deanne Drummond" userId="32216450-8165-4b99-afd0-cc92e7ee54c0" providerId="ADAL" clId="{2E9D065C-ECBC-43B5-99C1-E410512FE403}" dt="2023-07-11T12:12:54.029" v="118" actId="20577"/>
          <ac:spMkLst>
            <pc:docMk/>
            <pc:sldMk cId="4279430828" sldId="364"/>
            <ac:spMk id="2" creationId="{C6AEBCE1-38C6-1875-8268-FE4F52AC44F0}"/>
          </ac:spMkLst>
        </pc:spChg>
      </pc:sldChg>
      <pc:sldChg chg="modSp mod">
        <pc:chgData name="Deanne Drummond" userId="32216450-8165-4b99-afd0-cc92e7ee54c0" providerId="ADAL" clId="{2E9D065C-ECBC-43B5-99C1-E410512FE403}" dt="2023-07-11T12:56:52.878" v="205" actId="6549"/>
        <pc:sldMkLst>
          <pc:docMk/>
          <pc:sldMk cId="133268273" sldId="365"/>
        </pc:sldMkLst>
        <pc:spChg chg="mod">
          <ac:chgData name="Deanne Drummond" userId="32216450-8165-4b99-afd0-cc92e7ee54c0" providerId="ADAL" clId="{2E9D065C-ECBC-43B5-99C1-E410512FE403}" dt="2023-07-11T12:56:52.878" v="205" actId="6549"/>
          <ac:spMkLst>
            <pc:docMk/>
            <pc:sldMk cId="133268273" sldId="365"/>
            <ac:spMk id="2" creationId="{C6AEBCE1-38C6-1875-8268-FE4F52AC44F0}"/>
          </ac:spMkLst>
        </pc:spChg>
      </pc:sldChg>
      <pc:sldChg chg="modSp mod">
        <pc:chgData name="Deanne Drummond" userId="32216450-8165-4b99-afd0-cc92e7ee54c0" providerId="ADAL" clId="{2E9D065C-ECBC-43B5-99C1-E410512FE403}" dt="2023-07-11T12:35:01.709" v="132" actId="20577"/>
        <pc:sldMkLst>
          <pc:docMk/>
          <pc:sldMk cId="76010599" sldId="367"/>
        </pc:sldMkLst>
        <pc:spChg chg="mod">
          <ac:chgData name="Deanne Drummond" userId="32216450-8165-4b99-afd0-cc92e7ee54c0" providerId="ADAL" clId="{2E9D065C-ECBC-43B5-99C1-E410512FE403}" dt="2023-07-11T12:35:01.709" v="132" actId="20577"/>
          <ac:spMkLst>
            <pc:docMk/>
            <pc:sldMk cId="76010599" sldId="367"/>
            <ac:spMk id="2" creationId="{C6AEBCE1-38C6-1875-8268-FE4F52AC44F0}"/>
          </ac:spMkLst>
        </pc:spChg>
      </pc:sldChg>
      <pc:sldChg chg="modSp add mod">
        <pc:chgData name="Deanne Drummond" userId="32216450-8165-4b99-afd0-cc92e7ee54c0" providerId="ADAL" clId="{2E9D065C-ECBC-43B5-99C1-E410512FE403}" dt="2023-07-11T19:51:45.679" v="340" actId="6549"/>
        <pc:sldMkLst>
          <pc:docMk/>
          <pc:sldMk cId="2507439773" sldId="373"/>
        </pc:sldMkLst>
        <pc:spChg chg="mod">
          <ac:chgData name="Deanne Drummond" userId="32216450-8165-4b99-afd0-cc92e7ee54c0" providerId="ADAL" clId="{2E9D065C-ECBC-43B5-99C1-E410512FE403}" dt="2023-07-11T19:51:45.679" v="340" actId="6549"/>
          <ac:spMkLst>
            <pc:docMk/>
            <pc:sldMk cId="2507439773" sldId="373"/>
            <ac:spMk id="2" creationId="{00000000-0000-0000-0000-000000000000}"/>
          </ac:spMkLst>
        </pc:spChg>
      </pc:sldChg>
      <pc:sldChg chg="modSp add mod">
        <pc:chgData name="Deanne Drummond" userId="32216450-8165-4b99-afd0-cc92e7ee54c0" providerId="ADAL" clId="{2E9D065C-ECBC-43B5-99C1-E410512FE403}" dt="2023-07-11T19:52:06.217" v="342" actId="20577"/>
        <pc:sldMkLst>
          <pc:docMk/>
          <pc:sldMk cId="3872965549" sldId="374"/>
        </pc:sldMkLst>
        <pc:spChg chg="mod">
          <ac:chgData name="Deanne Drummond" userId="32216450-8165-4b99-afd0-cc92e7ee54c0" providerId="ADAL" clId="{2E9D065C-ECBC-43B5-99C1-E410512FE403}" dt="2023-07-11T19:52:06.217" v="342" actId="20577"/>
          <ac:spMkLst>
            <pc:docMk/>
            <pc:sldMk cId="3872965549" sldId="374"/>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50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5507"/>
          </a:xfrm>
          <a:prstGeom prst="rect">
            <a:avLst/>
          </a:prstGeom>
        </p:spPr>
        <p:txBody>
          <a:bodyPr vert="horz" lIns="91440" tIns="45720" rIns="91440" bIns="45720" rtlCol="0"/>
          <a:lstStyle>
            <a:lvl1pPr algn="r">
              <a:defRPr sz="1200"/>
            </a:lvl1pPr>
          </a:lstStyle>
          <a:p>
            <a:fld id="{2B440BFA-2384-4492-B870-527BE2AD5505}" type="datetimeFigureOut">
              <a:rPr lang="en-AU" smtClean="0"/>
              <a:t>12/07/2023</a:t>
            </a:fld>
            <a:endParaRPr lang="en-AU"/>
          </a:p>
        </p:txBody>
      </p:sp>
      <p:sp>
        <p:nvSpPr>
          <p:cNvPr id="4" name="Slide Image Placeholder 3"/>
          <p:cNvSpPr>
            <a:spLocks noGrp="1" noRot="1" noChangeAspect="1"/>
          </p:cNvSpPr>
          <p:nvPr>
            <p:ph type="sldImg" idx="2"/>
          </p:nvPr>
        </p:nvSpPr>
        <p:spPr>
          <a:xfrm>
            <a:off x="468313" y="1235075"/>
            <a:ext cx="5921375" cy="33321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52747"/>
            <a:ext cx="548640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80333"/>
            <a:ext cx="2971800" cy="495506"/>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380333"/>
            <a:ext cx="2971800" cy="495506"/>
          </a:xfrm>
          <a:prstGeom prst="rect">
            <a:avLst/>
          </a:prstGeom>
        </p:spPr>
        <p:txBody>
          <a:bodyPr vert="horz" lIns="91440" tIns="45720" rIns="91440" bIns="45720" rtlCol="0" anchor="b"/>
          <a:lstStyle>
            <a:lvl1pPr algn="r">
              <a:defRPr sz="1200"/>
            </a:lvl1pPr>
          </a:lstStyle>
          <a:p>
            <a:fld id="{6DAFC114-2644-4C8A-8E9F-7A4854B48D9F}" type="slidenum">
              <a:rPr lang="en-AU" smtClean="0"/>
              <a:t>‹#›</a:t>
            </a:fld>
            <a:endParaRPr lang="en-AU"/>
          </a:p>
        </p:txBody>
      </p:sp>
    </p:spTree>
    <p:extLst>
      <p:ext uri="{BB962C8B-B14F-4D97-AF65-F5344CB8AC3E}">
        <p14:creationId xmlns:p14="http://schemas.microsoft.com/office/powerpoint/2010/main" val="3019996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DAFC114-2644-4C8A-8E9F-7A4854B48D9F}" type="slidenum">
              <a:rPr lang="en-AU" smtClean="0"/>
              <a:t>4</a:t>
            </a:fld>
            <a:endParaRPr lang="en-AU"/>
          </a:p>
        </p:txBody>
      </p:sp>
    </p:spTree>
    <p:extLst>
      <p:ext uri="{BB962C8B-B14F-4D97-AF65-F5344CB8AC3E}">
        <p14:creationId xmlns:p14="http://schemas.microsoft.com/office/powerpoint/2010/main" val="180325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DAFC114-2644-4C8A-8E9F-7A4854B48D9F}" type="slidenum">
              <a:rPr lang="en-AU" smtClean="0"/>
              <a:t>18</a:t>
            </a:fld>
            <a:endParaRPr lang="en-AU"/>
          </a:p>
        </p:txBody>
      </p:sp>
    </p:spTree>
    <p:extLst>
      <p:ext uri="{BB962C8B-B14F-4D97-AF65-F5344CB8AC3E}">
        <p14:creationId xmlns:p14="http://schemas.microsoft.com/office/powerpoint/2010/main" val="247989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DAFC114-2644-4C8A-8E9F-7A4854B48D9F}" type="slidenum">
              <a:rPr lang="en-AU" smtClean="0"/>
              <a:t>19</a:t>
            </a:fld>
            <a:endParaRPr lang="en-AU"/>
          </a:p>
        </p:txBody>
      </p:sp>
    </p:spTree>
    <p:extLst>
      <p:ext uri="{BB962C8B-B14F-4D97-AF65-F5344CB8AC3E}">
        <p14:creationId xmlns:p14="http://schemas.microsoft.com/office/powerpoint/2010/main" val="183431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DAFC114-2644-4C8A-8E9F-7A4854B48D9F}" type="slidenum">
              <a:rPr lang="en-AU" smtClean="0"/>
              <a:t>61</a:t>
            </a:fld>
            <a:endParaRPr lang="en-AU"/>
          </a:p>
        </p:txBody>
      </p:sp>
    </p:spTree>
    <p:extLst>
      <p:ext uri="{BB962C8B-B14F-4D97-AF65-F5344CB8AC3E}">
        <p14:creationId xmlns:p14="http://schemas.microsoft.com/office/powerpoint/2010/main" val="2865914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DAFC114-2644-4C8A-8E9F-7A4854B48D9F}" type="slidenum">
              <a:rPr lang="en-AU" smtClean="0"/>
              <a:t>62</a:t>
            </a:fld>
            <a:endParaRPr lang="en-AU"/>
          </a:p>
        </p:txBody>
      </p:sp>
    </p:spTree>
    <p:extLst>
      <p:ext uri="{BB962C8B-B14F-4D97-AF65-F5344CB8AC3E}">
        <p14:creationId xmlns:p14="http://schemas.microsoft.com/office/powerpoint/2010/main" val="334886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familydoors.co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51.xml.rels><?xml version="1.0" encoding="UTF-8" standalone="yes"?>
<Relationships xmlns="http://schemas.openxmlformats.org/package/2006/relationships"><Relationship Id="rId26" Type="http://schemas.openxmlformats.org/officeDocument/2006/relationships/image" Target="../media/image45.svg"/><Relationship Id="rId21" Type="http://schemas.openxmlformats.org/officeDocument/2006/relationships/image" Target="../media/image40.png"/><Relationship Id="rId42" Type="http://schemas.openxmlformats.org/officeDocument/2006/relationships/image" Target="../media/image61.svg"/><Relationship Id="rId47" Type="http://schemas.openxmlformats.org/officeDocument/2006/relationships/image" Target="../media/image66.png"/><Relationship Id="rId63" Type="http://schemas.openxmlformats.org/officeDocument/2006/relationships/image" Target="../media/image82.svg"/><Relationship Id="rId68" Type="http://schemas.openxmlformats.org/officeDocument/2006/relationships/image" Target="../media/image87.png"/><Relationship Id="rId84" Type="http://schemas.openxmlformats.org/officeDocument/2006/relationships/image" Target="../media/image103.svg"/><Relationship Id="rId89" Type="http://schemas.openxmlformats.org/officeDocument/2006/relationships/image" Target="../media/image108.png"/><Relationship Id="rId16" Type="http://schemas.openxmlformats.org/officeDocument/2006/relationships/image" Target="../media/image35.svg"/><Relationship Id="rId11" Type="http://schemas.openxmlformats.org/officeDocument/2006/relationships/image" Target="../media/image30.jpeg"/><Relationship Id="rId32" Type="http://schemas.openxmlformats.org/officeDocument/2006/relationships/image" Target="../media/image51.svg"/><Relationship Id="rId37" Type="http://schemas.openxmlformats.org/officeDocument/2006/relationships/image" Target="../media/image56.png"/><Relationship Id="rId53" Type="http://schemas.openxmlformats.org/officeDocument/2006/relationships/image" Target="../media/image72.png"/><Relationship Id="rId58" Type="http://schemas.openxmlformats.org/officeDocument/2006/relationships/image" Target="../media/image77.svg"/><Relationship Id="rId74" Type="http://schemas.openxmlformats.org/officeDocument/2006/relationships/image" Target="../media/image93.svg"/><Relationship Id="rId79" Type="http://schemas.openxmlformats.org/officeDocument/2006/relationships/image" Target="../media/image98.png"/><Relationship Id="rId5" Type="http://schemas.openxmlformats.org/officeDocument/2006/relationships/image" Target="../media/image24.jpeg"/><Relationship Id="rId90" Type="http://schemas.openxmlformats.org/officeDocument/2006/relationships/image" Target="../media/image109.svg"/><Relationship Id="rId14" Type="http://schemas.openxmlformats.org/officeDocument/2006/relationships/image" Target="../media/image33.jpeg"/><Relationship Id="rId22" Type="http://schemas.openxmlformats.org/officeDocument/2006/relationships/image" Target="../media/image41.svg"/><Relationship Id="rId27" Type="http://schemas.openxmlformats.org/officeDocument/2006/relationships/image" Target="../media/image46.png"/><Relationship Id="rId30" Type="http://schemas.openxmlformats.org/officeDocument/2006/relationships/image" Target="../media/image49.svg"/><Relationship Id="rId35" Type="http://schemas.openxmlformats.org/officeDocument/2006/relationships/image" Target="../media/image54.png"/><Relationship Id="rId43" Type="http://schemas.openxmlformats.org/officeDocument/2006/relationships/image" Target="../media/image62.png"/><Relationship Id="rId48" Type="http://schemas.openxmlformats.org/officeDocument/2006/relationships/image" Target="../media/image67.svg"/><Relationship Id="rId56" Type="http://schemas.openxmlformats.org/officeDocument/2006/relationships/image" Target="../media/image75.svg"/><Relationship Id="rId64" Type="http://schemas.openxmlformats.org/officeDocument/2006/relationships/image" Target="../media/image83.png"/><Relationship Id="rId69" Type="http://schemas.openxmlformats.org/officeDocument/2006/relationships/image" Target="../media/image88.svg"/><Relationship Id="rId77" Type="http://schemas.openxmlformats.org/officeDocument/2006/relationships/image" Target="../media/image96.png"/><Relationship Id="rId8" Type="http://schemas.openxmlformats.org/officeDocument/2006/relationships/image" Target="../media/image27.jpeg"/><Relationship Id="rId51" Type="http://schemas.openxmlformats.org/officeDocument/2006/relationships/image" Target="../media/image70.png"/><Relationship Id="rId72" Type="http://schemas.openxmlformats.org/officeDocument/2006/relationships/image" Target="../media/image91.svg"/><Relationship Id="rId80" Type="http://schemas.openxmlformats.org/officeDocument/2006/relationships/image" Target="../media/image99.svg"/><Relationship Id="rId85" Type="http://schemas.openxmlformats.org/officeDocument/2006/relationships/image" Target="../media/image104.png"/><Relationship Id="rId3" Type="http://schemas.openxmlformats.org/officeDocument/2006/relationships/image" Target="../media/image22.sv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svg"/><Relationship Id="rId46" Type="http://schemas.openxmlformats.org/officeDocument/2006/relationships/image" Target="../media/image65.svg"/><Relationship Id="rId59" Type="http://schemas.openxmlformats.org/officeDocument/2006/relationships/image" Target="../media/image78.png"/><Relationship Id="rId67" Type="http://schemas.openxmlformats.org/officeDocument/2006/relationships/image" Target="../media/image86.svg"/><Relationship Id="rId20" Type="http://schemas.openxmlformats.org/officeDocument/2006/relationships/image" Target="../media/image39.svg"/><Relationship Id="rId41" Type="http://schemas.openxmlformats.org/officeDocument/2006/relationships/image" Target="../media/image60.png"/><Relationship Id="rId54" Type="http://schemas.openxmlformats.org/officeDocument/2006/relationships/image" Target="../media/image73.svg"/><Relationship Id="rId62" Type="http://schemas.openxmlformats.org/officeDocument/2006/relationships/image" Target="../media/image81.png"/><Relationship Id="rId70" Type="http://schemas.openxmlformats.org/officeDocument/2006/relationships/image" Target="../media/image89.svg"/><Relationship Id="rId75" Type="http://schemas.openxmlformats.org/officeDocument/2006/relationships/image" Target="../media/image94.png"/><Relationship Id="rId83" Type="http://schemas.openxmlformats.org/officeDocument/2006/relationships/image" Target="../media/image102.png"/><Relationship Id="rId88" Type="http://schemas.openxmlformats.org/officeDocument/2006/relationships/image" Target="../media/image107.svg"/><Relationship Id="rId1" Type="http://schemas.openxmlformats.org/officeDocument/2006/relationships/slideLayout" Target="../slideLayouts/slideLayout7.xml"/><Relationship Id="rId6" Type="http://schemas.openxmlformats.org/officeDocument/2006/relationships/image" Target="../media/image25.jpe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svg"/><Relationship Id="rId36" Type="http://schemas.openxmlformats.org/officeDocument/2006/relationships/image" Target="../media/image55.svg"/><Relationship Id="rId49" Type="http://schemas.openxmlformats.org/officeDocument/2006/relationships/image" Target="../media/image68.png"/><Relationship Id="rId57" Type="http://schemas.openxmlformats.org/officeDocument/2006/relationships/image" Target="../media/image76.png"/><Relationship Id="rId10" Type="http://schemas.openxmlformats.org/officeDocument/2006/relationships/image" Target="../media/image29.svg"/><Relationship Id="rId31" Type="http://schemas.openxmlformats.org/officeDocument/2006/relationships/image" Target="../media/image50.png"/><Relationship Id="rId44" Type="http://schemas.openxmlformats.org/officeDocument/2006/relationships/image" Target="../media/image63.svg"/><Relationship Id="rId52" Type="http://schemas.openxmlformats.org/officeDocument/2006/relationships/image" Target="../media/image71.svg"/><Relationship Id="rId60" Type="http://schemas.openxmlformats.org/officeDocument/2006/relationships/image" Target="../media/image79.svg"/><Relationship Id="rId65" Type="http://schemas.openxmlformats.org/officeDocument/2006/relationships/image" Target="../media/image84.svg"/><Relationship Id="rId73" Type="http://schemas.openxmlformats.org/officeDocument/2006/relationships/image" Target="../media/image92.png"/><Relationship Id="rId78" Type="http://schemas.openxmlformats.org/officeDocument/2006/relationships/image" Target="../media/image97.svg"/><Relationship Id="rId81" Type="http://schemas.openxmlformats.org/officeDocument/2006/relationships/image" Target="../media/image100.png"/><Relationship Id="rId86" Type="http://schemas.openxmlformats.org/officeDocument/2006/relationships/image" Target="../media/image105.svg"/><Relationship Id="rId4" Type="http://schemas.openxmlformats.org/officeDocument/2006/relationships/image" Target="../media/image23.jpeg"/><Relationship Id="rId9" Type="http://schemas.openxmlformats.org/officeDocument/2006/relationships/image" Target="../media/image28.png"/><Relationship Id="rId13" Type="http://schemas.openxmlformats.org/officeDocument/2006/relationships/image" Target="../media/image32.svg"/><Relationship Id="rId18" Type="http://schemas.openxmlformats.org/officeDocument/2006/relationships/image" Target="../media/image37.svg"/><Relationship Id="rId39" Type="http://schemas.openxmlformats.org/officeDocument/2006/relationships/image" Target="../media/image58.png"/><Relationship Id="rId34" Type="http://schemas.openxmlformats.org/officeDocument/2006/relationships/image" Target="../media/image53.svg"/><Relationship Id="rId50" Type="http://schemas.openxmlformats.org/officeDocument/2006/relationships/image" Target="../media/image69.svg"/><Relationship Id="rId55" Type="http://schemas.openxmlformats.org/officeDocument/2006/relationships/image" Target="../media/image74.png"/><Relationship Id="rId76" Type="http://schemas.openxmlformats.org/officeDocument/2006/relationships/image" Target="../media/image95.svg"/><Relationship Id="rId7" Type="http://schemas.openxmlformats.org/officeDocument/2006/relationships/image" Target="../media/image26.jpeg"/><Relationship Id="rId71" Type="http://schemas.openxmlformats.org/officeDocument/2006/relationships/image" Target="../media/image90.png"/><Relationship Id="rId2" Type="http://schemas.openxmlformats.org/officeDocument/2006/relationships/image" Target="../media/image21.png"/><Relationship Id="rId29" Type="http://schemas.openxmlformats.org/officeDocument/2006/relationships/image" Target="../media/image48.png"/><Relationship Id="rId24" Type="http://schemas.openxmlformats.org/officeDocument/2006/relationships/image" Target="../media/image43.svg"/><Relationship Id="rId40" Type="http://schemas.openxmlformats.org/officeDocument/2006/relationships/image" Target="../media/image59.svg"/><Relationship Id="rId45" Type="http://schemas.openxmlformats.org/officeDocument/2006/relationships/image" Target="../media/image64.png"/><Relationship Id="rId66" Type="http://schemas.openxmlformats.org/officeDocument/2006/relationships/image" Target="../media/image85.png"/><Relationship Id="rId87" Type="http://schemas.openxmlformats.org/officeDocument/2006/relationships/image" Target="../media/image106.png"/><Relationship Id="rId61" Type="http://schemas.openxmlformats.org/officeDocument/2006/relationships/image" Target="../media/image80.svg"/><Relationship Id="rId82" Type="http://schemas.openxmlformats.org/officeDocument/2006/relationships/image" Target="../media/image101.svg"/><Relationship Id="rId19" Type="http://schemas.openxmlformats.org/officeDocument/2006/relationships/image" Target="../media/image38.png"/></Relationships>
</file>

<file path=ppt/slides/_rels/slide52.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svg"/><Relationship Id="rId18" Type="http://schemas.openxmlformats.org/officeDocument/2006/relationships/image" Target="../media/image126.png"/><Relationship Id="rId3" Type="http://schemas.openxmlformats.org/officeDocument/2006/relationships/image" Target="../media/image111.svg"/><Relationship Id="rId7" Type="http://schemas.openxmlformats.org/officeDocument/2006/relationships/image" Target="../media/image115.svg"/><Relationship Id="rId12" Type="http://schemas.openxmlformats.org/officeDocument/2006/relationships/image" Target="../media/image120.png"/><Relationship Id="rId17" Type="http://schemas.openxmlformats.org/officeDocument/2006/relationships/image" Target="../media/image125.svg"/><Relationship Id="rId2" Type="http://schemas.openxmlformats.org/officeDocument/2006/relationships/image" Target="../media/image110.png"/><Relationship Id="rId16"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14.png"/><Relationship Id="rId11" Type="http://schemas.openxmlformats.org/officeDocument/2006/relationships/image" Target="../media/image119.svg"/><Relationship Id="rId5" Type="http://schemas.openxmlformats.org/officeDocument/2006/relationships/image" Target="../media/image113.svg"/><Relationship Id="rId15" Type="http://schemas.openxmlformats.org/officeDocument/2006/relationships/image" Target="../media/image123.svg"/><Relationship Id="rId10" Type="http://schemas.openxmlformats.org/officeDocument/2006/relationships/image" Target="../media/image118.png"/><Relationship Id="rId19" Type="http://schemas.openxmlformats.org/officeDocument/2006/relationships/image" Target="../media/image127.svg"/><Relationship Id="rId4" Type="http://schemas.openxmlformats.org/officeDocument/2006/relationships/image" Target="../media/image112.png"/><Relationship Id="rId9" Type="http://schemas.openxmlformats.org/officeDocument/2006/relationships/image" Target="../media/image117.svg"/><Relationship Id="rId14" Type="http://schemas.openxmlformats.org/officeDocument/2006/relationships/image" Target="../media/image122.png"/></Relationships>
</file>

<file path=ppt/slides/_rels/slide53.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34.svg"/><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66"/>
        </a:solidFill>
        <a:effectLst/>
      </p:bgPr>
    </p:bg>
    <p:spTree>
      <p:nvGrpSpPr>
        <p:cNvPr id="1" name=""/>
        <p:cNvGrpSpPr/>
        <p:nvPr/>
      </p:nvGrpSpPr>
      <p:grpSpPr>
        <a:xfrm>
          <a:off x="0" y="0"/>
          <a:ext cx="0" cy="0"/>
          <a:chOff x="0" y="0"/>
          <a:chExt cx="0" cy="0"/>
        </a:xfrm>
      </p:grpSpPr>
      <p:pic>
        <p:nvPicPr>
          <p:cNvPr id="4" name="Content Placeholder 3" descr="Logo, icon&#10;&#10;Description automatically generated">
            <a:extLst>
              <a:ext uri="{FF2B5EF4-FFF2-40B4-BE49-F238E27FC236}">
                <a16:creationId xmlns:a16="http://schemas.microsoft.com/office/drawing/2014/main" id="{693E1230-26CD-177D-1A19-137862134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888755"/>
            <a:ext cx="5662811" cy="4229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1">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798022" y="7581900"/>
            <a:ext cx="8464758" cy="2019300"/>
          </a:xfrm>
          <a:prstGeom prst="rect">
            <a:avLst/>
          </a:prstGeom>
          <a:noFill/>
          <a:ln>
            <a:noFill/>
          </a:ln>
        </p:spPr>
        <p:txBody>
          <a:bodyPr vert="horz" lIns="91440" tIns="45720" rIns="91440" bIns="45720" rtlCol="0" anchor="ctr">
            <a:normAutofit/>
          </a:bodyPr>
          <a:lstStyle/>
          <a:p>
            <a:pPr>
              <a:lnSpc>
                <a:spcPct val="90000"/>
              </a:lnSpc>
              <a:spcBef>
                <a:spcPct val="0"/>
              </a:spcBef>
              <a:spcAft>
                <a:spcPts val="600"/>
              </a:spcAft>
            </a:pPr>
            <a:endParaRPr lang="en-US" sz="3600" spc="135" dirty="0">
              <a:latin typeface="+mj-lt"/>
              <a:ea typeface="+mj-ea"/>
              <a:cs typeface="+mj-cs"/>
            </a:endParaRPr>
          </a:p>
        </p:txBody>
      </p:sp>
      <p:sp>
        <p:nvSpPr>
          <p:cNvPr id="19" name="Rectangle 13">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298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833" y="-1"/>
            <a:ext cx="16847618" cy="6197137"/>
          </a:xfrm>
          <a:prstGeom prst="rect">
            <a:avLst/>
          </a:prstGeom>
          <a:no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6166" y="8190314"/>
            <a:ext cx="2685548" cy="68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E435FA3-F22F-0C8A-6135-2B2692600E52}"/>
              </a:ext>
            </a:extLst>
          </p:cNvPr>
          <p:cNvSpPr>
            <a:spLocks noGrp="1"/>
          </p:cNvSpPr>
          <p:nvPr>
            <p:ph sz="half" idx="1"/>
          </p:nvPr>
        </p:nvSpPr>
        <p:spPr>
          <a:xfrm>
            <a:off x="798022" y="452445"/>
            <a:ext cx="16575578" cy="3929055"/>
          </a:xfrm>
          <a:noFill/>
          <a:ln>
            <a:noFill/>
          </a:ln>
        </p:spPr>
        <p:txBody>
          <a:bodyPr vert="horz" lIns="91440" tIns="45720" rIns="91440" bIns="45720" rtlCol="0" anchor="ctr">
            <a:normAutofit fontScale="85000" lnSpcReduction="20000"/>
          </a:bodyPr>
          <a:lstStyle/>
          <a:p>
            <a:pPr marL="114300" indent="0" algn="ctr">
              <a:lnSpc>
                <a:spcPct val="90000"/>
              </a:lnSpc>
              <a:buNone/>
            </a:pPr>
            <a:r>
              <a:rPr lang="en-US" sz="8000" dirty="0">
                <a:latin typeface="Amasis MT Pro Black" panose="020B0604020202020204" pitchFamily="18" charset="0"/>
              </a:rPr>
              <a:t>PREVENTING</a:t>
            </a:r>
          </a:p>
          <a:p>
            <a:pPr marL="114300" indent="0" algn="ctr">
              <a:lnSpc>
                <a:spcPct val="90000"/>
              </a:lnSpc>
              <a:buNone/>
            </a:pPr>
            <a:r>
              <a:rPr lang="en-US" sz="8000" dirty="0">
                <a:latin typeface="Amasis MT Pro Black" panose="020B0604020202020204" pitchFamily="18" charset="0"/>
              </a:rPr>
              <a:t>FAMILY VIOLENCE IN</a:t>
            </a:r>
          </a:p>
          <a:p>
            <a:pPr marL="114300" indent="0" algn="ctr">
              <a:lnSpc>
                <a:spcPct val="90000"/>
              </a:lnSpc>
              <a:buNone/>
            </a:pPr>
            <a:r>
              <a:rPr lang="en-US" sz="8000" dirty="0">
                <a:latin typeface="Amasis MT Pro Black" panose="020B0604020202020204" pitchFamily="18" charset="0"/>
              </a:rPr>
              <a:t> POST SEPARATION </a:t>
            </a:r>
          </a:p>
          <a:p>
            <a:pPr marL="114300" indent="0" algn="ctr">
              <a:lnSpc>
                <a:spcPct val="90000"/>
              </a:lnSpc>
              <a:buNone/>
            </a:pPr>
            <a:r>
              <a:rPr lang="en-US" sz="8000" dirty="0">
                <a:latin typeface="Amasis MT Pro Black" panose="020B0604020202020204" pitchFamily="18" charset="0"/>
              </a:rPr>
              <a:t>CO-PARENTING RELATIONSHIPS</a:t>
            </a:r>
            <a:endParaRPr lang="en-US" sz="5000" dirty="0"/>
          </a:p>
        </p:txBody>
      </p:sp>
      <p:sp>
        <p:nvSpPr>
          <p:cNvPr id="2" name="AutoShape 2"/>
          <p:cNvSpPr/>
          <p:nvPr/>
        </p:nvSpPr>
        <p:spPr>
          <a:xfrm>
            <a:off x="5312915" y="-603059"/>
            <a:ext cx="13386822" cy="11493117"/>
          </a:xfrm>
          <a:prstGeom prst="rect">
            <a:avLst/>
          </a:prstGeom>
          <a:no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sp>
        <p:nvSpPr>
          <p:cNvPr id="2" name="TextBox 2"/>
          <p:cNvSpPr txBox="1"/>
          <p:nvPr/>
        </p:nvSpPr>
        <p:spPr>
          <a:xfrm>
            <a:off x="6780886" y="952500"/>
            <a:ext cx="11126113" cy="1637628"/>
          </a:xfrm>
          <a:prstGeom prst="rect">
            <a:avLst/>
          </a:prstGeom>
        </p:spPr>
        <p:txBody>
          <a:bodyPr wrap="square" lIns="0" tIns="0" rIns="0" bIns="0" rtlCol="0" anchor="t">
            <a:spAutoFit/>
          </a:bodyPr>
          <a:lstStyle/>
          <a:p>
            <a:pPr>
              <a:lnSpc>
                <a:spcPts val="6160"/>
              </a:lnSpc>
            </a:pPr>
            <a:endParaRPr lang="en-US" sz="6600" dirty="0">
              <a:solidFill>
                <a:srgbClr val="323232"/>
              </a:solidFill>
              <a:latin typeface="Loubag Medium"/>
            </a:endParaRPr>
          </a:p>
          <a:p>
            <a:pPr>
              <a:lnSpc>
                <a:spcPts val="6160"/>
              </a:lnSpc>
            </a:pPr>
            <a:endParaRPr lang="en-US" sz="6600" dirty="0">
              <a:solidFill>
                <a:srgbClr val="323232"/>
              </a:solidFill>
              <a:latin typeface="Loubag Medium"/>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3400" y="1943100"/>
            <a:ext cx="5561686" cy="6142424"/>
          </a:xfrm>
          <a:prstGeom prst="rect">
            <a:avLst/>
          </a:prstGeom>
        </p:spPr>
      </p:pic>
      <p:sp>
        <p:nvSpPr>
          <p:cNvPr id="5" name="TextBox 4">
            <a:extLst>
              <a:ext uri="{FF2B5EF4-FFF2-40B4-BE49-F238E27FC236}">
                <a16:creationId xmlns:a16="http://schemas.microsoft.com/office/drawing/2014/main" id="{4C1461CD-4240-D30E-2CCC-37D0328D1CAA}"/>
              </a:ext>
            </a:extLst>
          </p:cNvPr>
          <p:cNvSpPr txBox="1"/>
          <p:nvPr/>
        </p:nvSpPr>
        <p:spPr>
          <a:xfrm>
            <a:off x="6477001" y="1968219"/>
            <a:ext cx="11277599" cy="6214650"/>
          </a:xfrm>
          <a:prstGeom prst="rect">
            <a:avLst/>
          </a:prstGeom>
          <a:noFill/>
        </p:spPr>
        <p:txBody>
          <a:bodyPr wrap="square">
            <a:spAutoFit/>
          </a:bodyPr>
          <a:lstStyle/>
          <a:p>
            <a:pPr algn="ctr">
              <a:lnSpc>
                <a:spcPct val="150000"/>
              </a:lnSpc>
            </a:pPr>
            <a:r>
              <a:rPr lang="en-US" sz="5400" dirty="0">
                <a:solidFill>
                  <a:srgbClr val="323232"/>
                </a:solidFill>
                <a:latin typeface="Loubag Medium"/>
              </a:rPr>
              <a:t>Can a child’s experience of domestic violence have long term impacts on his/her physical and mental health throughout his/her lifetime?</a:t>
            </a:r>
            <a:endParaRPr lang="en-US" sz="1800" dirty="0">
              <a:solidFill>
                <a:srgbClr val="323232"/>
              </a:solidFill>
              <a:latin typeface="Loubag Medium"/>
            </a:endParaRPr>
          </a:p>
        </p:txBody>
      </p:sp>
    </p:spTree>
    <p:extLst>
      <p:ext uri="{BB962C8B-B14F-4D97-AF65-F5344CB8AC3E}">
        <p14:creationId xmlns:p14="http://schemas.microsoft.com/office/powerpoint/2010/main" val="406400434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sp>
        <p:nvSpPr>
          <p:cNvPr id="2" name="TextBox 2"/>
          <p:cNvSpPr txBox="1"/>
          <p:nvPr/>
        </p:nvSpPr>
        <p:spPr>
          <a:xfrm>
            <a:off x="6780886" y="952500"/>
            <a:ext cx="11126113" cy="1637628"/>
          </a:xfrm>
          <a:prstGeom prst="rect">
            <a:avLst/>
          </a:prstGeom>
        </p:spPr>
        <p:txBody>
          <a:bodyPr wrap="square" lIns="0" tIns="0" rIns="0" bIns="0" rtlCol="0" anchor="t">
            <a:spAutoFit/>
          </a:bodyPr>
          <a:lstStyle/>
          <a:p>
            <a:pPr>
              <a:lnSpc>
                <a:spcPts val="6160"/>
              </a:lnSpc>
            </a:pPr>
            <a:endParaRPr lang="en-US" sz="6600" dirty="0">
              <a:solidFill>
                <a:srgbClr val="323232"/>
              </a:solidFill>
              <a:latin typeface="Loubag Medium"/>
            </a:endParaRPr>
          </a:p>
          <a:p>
            <a:pPr>
              <a:lnSpc>
                <a:spcPts val="6160"/>
              </a:lnSpc>
            </a:pPr>
            <a:endParaRPr lang="en-US" sz="6600" dirty="0">
              <a:solidFill>
                <a:srgbClr val="323232"/>
              </a:solidFill>
              <a:latin typeface="Loubag Medium"/>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1001" y="2072288"/>
            <a:ext cx="5561686" cy="6142424"/>
          </a:xfrm>
          <a:prstGeom prst="rect">
            <a:avLst/>
          </a:prstGeom>
        </p:spPr>
      </p:pic>
      <p:sp>
        <p:nvSpPr>
          <p:cNvPr id="5" name="TextBox 4">
            <a:extLst>
              <a:ext uri="{FF2B5EF4-FFF2-40B4-BE49-F238E27FC236}">
                <a16:creationId xmlns:a16="http://schemas.microsoft.com/office/drawing/2014/main" id="{4C1461CD-4240-D30E-2CCC-37D0328D1CAA}"/>
              </a:ext>
            </a:extLst>
          </p:cNvPr>
          <p:cNvSpPr txBox="1"/>
          <p:nvPr/>
        </p:nvSpPr>
        <p:spPr>
          <a:xfrm>
            <a:off x="6247029" y="1943100"/>
            <a:ext cx="11812371" cy="6386364"/>
          </a:xfrm>
          <a:prstGeom prst="rect">
            <a:avLst/>
          </a:prstGeom>
          <a:noFill/>
        </p:spPr>
        <p:txBody>
          <a:bodyPr wrap="square">
            <a:spAutoFit/>
          </a:bodyPr>
          <a:lstStyle/>
          <a:p>
            <a:pPr algn="ctr">
              <a:lnSpc>
                <a:spcPct val="150000"/>
              </a:lnSpc>
            </a:pPr>
            <a:r>
              <a:rPr lang="en-US" sz="5400" dirty="0">
                <a:solidFill>
                  <a:srgbClr val="323232"/>
                </a:solidFill>
                <a:latin typeface="Loubag Medium"/>
              </a:rPr>
              <a:t>Violence against women costs the economy $26 Billion per year, with victim survivors bearing about 50% of that:  </a:t>
            </a:r>
            <a:r>
              <a:rPr lang="en-US" sz="3600" dirty="0">
                <a:solidFill>
                  <a:srgbClr val="323232"/>
                </a:solidFill>
                <a:latin typeface="Loubag Medium"/>
              </a:rPr>
              <a:t>KPMG </a:t>
            </a:r>
          </a:p>
          <a:p>
            <a:pPr algn="ctr">
              <a:spcBef>
                <a:spcPts val="600"/>
              </a:spcBef>
            </a:pPr>
            <a:r>
              <a:rPr lang="en-US" sz="4400" i="1" dirty="0">
                <a:solidFill>
                  <a:srgbClr val="323232"/>
                </a:solidFill>
                <a:latin typeface="Loubag Medium"/>
              </a:rPr>
              <a:t>“</a:t>
            </a:r>
            <a:r>
              <a:rPr lang="en-US" sz="3600" i="1" dirty="0">
                <a:solidFill>
                  <a:srgbClr val="323232"/>
                </a:solidFill>
                <a:latin typeface="Loubag Medium"/>
              </a:rPr>
              <a:t>The Cost of violence against women and their children in Australia – Final report 2016”.</a:t>
            </a:r>
            <a:endParaRPr lang="en-US" sz="1800" dirty="0">
              <a:solidFill>
                <a:srgbClr val="323232"/>
              </a:solidFill>
              <a:latin typeface="Loubag Medium"/>
            </a:endParaRPr>
          </a:p>
        </p:txBody>
      </p:sp>
    </p:spTree>
    <p:extLst>
      <p:ext uri="{BB962C8B-B14F-4D97-AF65-F5344CB8AC3E}">
        <p14:creationId xmlns:p14="http://schemas.microsoft.com/office/powerpoint/2010/main" val="673884339"/>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sp>
        <p:nvSpPr>
          <p:cNvPr id="2" name="TextBox 2"/>
          <p:cNvSpPr txBox="1"/>
          <p:nvPr/>
        </p:nvSpPr>
        <p:spPr>
          <a:xfrm>
            <a:off x="6780886" y="952500"/>
            <a:ext cx="11126113" cy="1637628"/>
          </a:xfrm>
          <a:prstGeom prst="rect">
            <a:avLst/>
          </a:prstGeom>
        </p:spPr>
        <p:txBody>
          <a:bodyPr wrap="square" lIns="0" tIns="0" rIns="0" bIns="0" rtlCol="0" anchor="t">
            <a:spAutoFit/>
          </a:bodyPr>
          <a:lstStyle/>
          <a:p>
            <a:pPr>
              <a:lnSpc>
                <a:spcPts val="6160"/>
              </a:lnSpc>
            </a:pPr>
            <a:endParaRPr lang="en-US" sz="6600" dirty="0">
              <a:solidFill>
                <a:srgbClr val="323232"/>
              </a:solidFill>
              <a:latin typeface="Loubag Medium"/>
            </a:endParaRPr>
          </a:p>
          <a:p>
            <a:pPr>
              <a:lnSpc>
                <a:spcPts val="6160"/>
              </a:lnSpc>
            </a:pPr>
            <a:endParaRPr lang="en-US" sz="6600" dirty="0">
              <a:solidFill>
                <a:srgbClr val="323232"/>
              </a:solidFill>
              <a:latin typeface="Loubag Medium"/>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1001" y="2072288"/>
            <a:ext cx="5561686" cy="6142424"/>
          </a:xfrm>
          <a:prstGeom prst="rect">
            <a:avLst/>
          </a:prstGeom>
        </p:spPr>
      </p:pic>
      <p:sp>
        <p:nvSpPr>
          <p:cNvPr id="5" name="TextBox 4">
            <a:extLst>
              <a:ext uri="{FF2B5EF4-FFF2-40B4-BE49-F238E27FC236}">
                <a16:creationId xmlns:a16="http://schemas.microsoft.com/office/drawing/2014/main" id="{4C1461CD-4240-D30E-2CCC-37D0328D1CAA}"/>
              </a:ext>
            </a:extLst>
          </p:cNvPr>
          <p:cNvSpPr txBox="1"/>
          <p:nvPr/>
        </p:nvSpPr>
        <p:spPr>
          <a:xfrm>
            <a:off x="6324600" y="952500"/>
            <a:ext cx="11582399" cy="8879354"/>
          </a:xfrm>
          <a:prstGeom prst="rect">
            <a:avLst/>
          </a:prstGeom>
          <a:noFill/>
        </p:spPr>
        <p:txBody>
          <a:bodyPr wrap="square">
            <a:spAutoFit/>
          </a:bodyPr>
          <a:lstStyle/>
          <a:p>
            <a:pPr algn="ctr">
              <a:lnSpc>
                <a:spcPct val="150000"/>
              </a:lnSpc>
            </a:pPr>
            <a:r>
              <a:rPr lang="en-US" sz="5400" dirty="0">
                <a:solidFill>
                  <a:srgbClr val="323232"/>
                </a:solidFill>
                <a:latin typeface="Loubag Medium"/>
              </a:rPr>
              <a:t>Among women 18-44 years, violence against women is the </a:t>
            </a:r>
            <a:r>
              <a:rPr lang="en-US" sz="5400" b="1" u="sng" dirty="0">
                <a:solidFill>
                  <a:srgbClr val="323232"/>
                </a:solidFill>
                <a:latin typeface="Loubag Medium"/>
              </a:rPr>
              <a:t>single biggest risk factor</a:t>
            </a:r>
            <a:r>
              <a:rPr lang="en-US" sz="5400" b="1" dirty="0">
                <a:solidFill>
                  <a:srgbClr val="323232"/>
                </a:solidFill>
                <a:latin typeface="Loubag Medium"/>
              </a:rPr>
              <a:t> </a:t>
            </a:r>
            <a:r>
              <a:rPr lang="en-US" sz="5400" dirty="0">
                <a:solidFill>
                  <a:srgbClr val="323232"/>
                </a:solidFill>
                <a:latin typeface="Loubag Medium"/>
              </a:rPr>
              <a:t>contributing to disease burden; more than smoking, drinking or obesity </a:t>
            </a:r>
          </a:p>
          <a:p>
            <a:pPr algn="ctr">
              <a:spcBef>
                <a:spcPts val="600"/>
              </a:spcBef>
            </a:pPr>
            <a:r>
              <a:rPr lang="en-US" sz="4000" dirty="0">
                <a:solidFill>
                  <a:srgbClr val="323232"/>
                </a:solidFill>
                <a:latin typeface="Loubag Medium"/>
              </a:rPr>
              <a:t>(p17 National Plan to End Violence against Women and Children 2022 – 2032)</a:t>
            </a:r>
          </a:p>
        </p:txBody>
      </p:sp>
    </p:spTree>
    <p:extLst>
      <p:ext uri="{BB962C8B-B14F-4D97-AF65-F5344CB8AC3E}">
        <p14:creationId xmlns:p14="http://schemas.microsoft.com/office/powerpoint/2010/main" val="2012499835"/>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2209800" y="1562100"/>
            <a:ext cx="13868400" cy="6248400"/>
          </a:xfrm>
        </p:spPr>
        <p:txBody>
          <a:bodyPr anchor="b">
            <a:noAutofit/>
          </a:bodyPr>
          <a:lstStyle/>
          <a:p>
            <a:pPr>
              <a:lnSpc>
                <a:spcPct val="200000"/>
              </a:lnSpc>
            </a:pPr>
            <a:r>
              <a:rPr lang="en-AU" sz="5400" cap="all" dirty="0">
                <a:solidFill>
                  <a:srgbClr val="CC0066"/>
                </a:solidFill>
                <a:latin typeface="Loubag Medium" panose="020B0604020202020204" charset="0"/>
              </a:rPr>
              <a:t>Points to remember:</a:t>
            </a:r>
            <a:br>
              <a:rPr lang="en-AU" sz="5400" dirty="0">
                <a:solidFill>
                  <a:srgbClr val="FF0000"/>
                </a:solidFill>
                <a:latin typeface="Loubag Medium" panose="020B0604020202020204" charset="0"/>
              </a:rPr>
            </a:br>
            <a:r>
              <a:rPr lang="en-AU" sz="5400" dirty="0">
                <a:solidFill>
                  <a:schemeClr val="tx1">
                    <a:lumMod val="85000"/>
                    <a:lumOff val="15000"/>
                  </a:schemeClr>
                </a:solidFill>
                <a:latin typeface="Loubag Medium" panose="020B0604020202020204" charset="0"/>
              </a:rPr>
              <a:t>We won’t stop domestic violence, if we don’t first recognise that what we are seeing is domestic violence.</a:t>
            </a:r>
          </a:p>
        </p:txBody>
      </p:sp>
    </p:spTree>
    <p:extLst>
      <p:ext uri="{BB962C8B-B14F-4D97-AF65-F5344CB8AC3E}">
        <p14:creationId xmlns:p14="http://schemas.microsoft.com/office/powerpoint/2010/main" val="80082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1447800" y="1257300"/>
            <a:ext cx="14630399" cy="6801464"/>
          </a:xfrm>
        </p:spPr>
        <p:txBody>
          <a:bodyPr anchor="b">
            <a:normAutofit fontScale="90000"/>
          </a:bodyPr>
          <a:lstStyle/>
          <a:p>
            <a:pPr>
              <a:lnSpc>
                <a:spcPct val="200000"/>
              </a:lnSpc>
            </a:pPr>
            <a:r>
              <a:rPr lang="en-AU" sz="6000" dirty="0">
                <a:solidFill>
                  <a:schemeClr val="tx1">
                    <a:lumMod val="85000"/>
                    <a:lumOff val="15000"/>
                  </a:schemeClr>
                </a:solidFill>
                <a:latin typeface="Loubag Medium" panose="020B0604020202020204" charset="0"/>
              </a:rPr>
              <a:t>We won’t help someone heal from domestic violence, if we don’t first recognise the devastating impact that violence can have.</a:t>
            </a:r>
            <a:endParaRPr lang="en-AU" sz="4100" dirty="0">
              <a:solidFill>
                <a:schemeClr val="tx1">
                  <a:lumMod val="85000"/>
                  <a:lumOff val="15000"/>
                </a:schemeClr>
              </a:solidFill>
              <a:latin typeface="Loubag Medium" panose="020B0604020202020204" charset="0"/>
            </a:endParaRPr>
          </a:p>
        </p:txBody>
      </p:sp>
    </p:spTree>
    <p:extLst>
      <p:ext uri="{BB962C8B-B14F-4D97-AF65-F5344CB8AC3E}">
        <p14:creationId xmlns:p14="http://schemas.microsoft.com/office/powerpoint/2010/main" val="4209989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1676400" y="800100"/>
            <a:ext cx="14935200" cy="8421328"/>
          </a:xfrm>
        </p:spPr>
        <p:txBody>
          <a:bodyPr anchor="b">
            <a:noAutofit/>
          </a:bodyPr>
          <a:lstStyle/>
          <a:p>
            <a:pPr>
              <a:lnSpc>
                <a:spcPct val="150000"/>
              </a:lnSpc>
            </a:pPr>
            <a:r>
              <a:rPr lang="en-AU" sz="4500" dirty="0">
                <a:solidFill>
                  <a:srgbClr val="CC0066"/>
                </a:solidFill>
                <a:latin typeface="Loubag Medium" panose="020B0604020202020204" charset="0"/>
              </a:rPr>
              <a:t>Points to remember </a:t>
            </a:r>
            <a:r>
              <a:rPr lang="en-AU" sz="4500" dirty="0" err="1">
                <a:solidFill>
                  <a:srgbClr val="CC0066"/>
                </a:solidFill>
                <a:latin typeface="Loubag Medium" panose="020B0604020202020204" charset="0"/>
              </a:rPr>
              <a:t>con’t</a:t>
            </a:r>
            <a:r>
              <a:rPr lang="en-AU" sz="4500" dirty="0">
                <a:solidFill>
                  <a:srgbClr val="CC0066"/>
                </a:solidFill>
                <a:latin typeface="Loubag Medium" panose="020B0604020202020204" charset="0"/>
              </a:rPr>
              <a:t>…</a:t>
            </a:r>
            <a:br>
              <a:rPr lang="en-AU" sz="4500" dirty="0">
                <a:solidFill>
                  <a:schemeClr val="tx1">
                    <a:lumMod val="85000"/>
                    <a:lumOff val="15000"/>
                  </a:schemeClr>
                </a:solidFill>
                <a:latin typeface="Loubag Medium" panose="020B0604020202020204" charset="0"/>
              </a:rPr>
            </a:br>
            <a:r>
              <a:rPr lang="en-AU" sz="4500" dirty="0">
                <a:solidFill>
                  <a:schemeClr val="tx1">
                    <a:lumMod val="85000"/>
                    <a:lumOff val="15000"/>
                  </a:schemeClr>
                </a:solidFill>
                <a:latin typeface="Loubag Medium" panose="020B0604020202020204" charset="0"/>
              </a:rPr>
              <a:t>Many of the adults involved in court proceedings were once children experiencing domestic violence, abuse or other adverse experiences in the households and communities where they grew up. </a:t>
            </a:r>
            <a:br>
              <a:rPr lang="en-AU" sz="4500" dirty="0">
                <a:solidFill>
                  <a:schemeClr val="tx1">
                    <a:lumMod val="85000"/>
                    <a:lumOff val="15000"/>
                  </a:schemeClr>
                </a:solidFill>
                <a:latin typeface="Loubag Medium" panose="020B0604020202020204" charset="0"/>
              </a:rPr>
            </a:br>
            <a:r>
              <a:rPr lang="en-AU" sz="4000" dirty="0">
                <a:solidFill>
                  <a:schemeClr val="tx1">
                    <a:lumMod val="85000"/>
                    <a:lumOff val="15000"/>
                  </a:schemeClr>
                </a:solidFill>
                <a:latin typeface="Loubag Medium" panose="020B0604020202020204" charset="0"/>
              </a:rPr>
              <a:t>(See workshop materials for potential impacts of this on a child’s development and future relationships)</a:t>
            </a:r>
          </a:p>
        </p:txBody>
      </p:sp>
    </p:spTree>
    <p:extLst>
      <p:ext uri="{BB962C8B-B14F-4D97-AF65-F5344CB8AC3E}">
        <p14:creationId xmlns:p14="http://schemas.microsoft.com/office/powerpoint/2010/main" val="228068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1295400" y="952501"/>
            <a:ext cx="16230600" cy="8878528"/>
          </a:xfrm>
        </p:spPr>
        <p:txBody>
          <a:bodyPr anchor="b">
            <a:normAutofit fontScale="90000"/>
          </a:bodyPr>
          <a:lstStyle/>
          <a:p>
            <a:pPr algn="l">
              <a:lnSpc>
                <a:spcPct val="150000"/>
              </a:lnSpc>
            </a:pPr>
            <a:br>
              <a:rPr lang="en-AU" sz="4100" dirty="0">
                <a:solidFill>
                  <a:schemeClr val="tx1">
                    <a:lumMod val="85000"/>
                    <a:lumOff val="15000"/>
                  </a:schemeClr>
                </a:solidFill>
                <a:latin typeface="Loubag Medium" panose="020B0604020202020204" charset="0"/>
              </a:rPr>
            </a:br>
            <a:br>
              <a:rPr lang="en-AU" sz="4100" dirty="0">
                <a:solidFill>
                  <a:schemeClr val="tx1">
                    <a:lumMod val="85000"/>
                    <a:lumOff val="15000"/>
                  </a:schemeClr>
                </a:solidFill>
                <a:latin typeface="Loubag Medium" panose="020B0604020202020204" charset="0"/>
              </a:rPr>
            </a:br>
            <a:r>
              <a:rPr lang="en-AU" sz="5600" dirty="0">
                <a:solidFill>
                  <a:schemeClr val="tx1">
                    <a:lumMod val="85000"/>
                    <a:lumOff val="15000"/>
                  </a:schemeClr>
                </a:solidFill>
                <a:latin typeface="Loubag Medium" panose="020B0604020202020204" charset="0"/>
              </a:rPr>
              <a:t>In summary – Recognising </a:t>
            </a:r>
            <a:br>
              <a:rPr lang="en-AU" sz="5600" dirty="0">
                <a:solidFill>
                  <a:schemeClr val="tx1">
                    <a:lumMod val="85000"/>
                    <a:lumOff val="15000"/>
                  </a:schemeClr>
                </a:solidFill>
                <a:latin typeface="Loubag Medium" panose="020B0604020202020204" charset="0"/>
              </a:rPr>
            </a:br>
            <a:r>
              <a:rPr lang="en-AU" sz="5600" dirty="0">
                <a:solidFill>
                  <a:schemeClr val="tx1">
                    <a:lumMod val="85000"/>
                    <a:lumOff val="15000"/>
                  </a:schemeClr>
                </a:solidFill>
                <a:latin typeface="Loubag Medium" panose="020B0604020202020204" charset="0"/>
              </a:rPr>
              <a:t>* 	The behaviour or pattern of behaviour;</a:t>
            </a:r>
            <a:br>
              <a:rPr lang="en-AU" sz="5600" dirty="0">
                <a:solidFill>
                  <a:schemeClr val="tx1">
                    <a:lumMod val="85000"/>
                    <a:lumOff val="15000"/>
                  </a:schemeClr>
                </a:solidFill>
                <a:latin typeface="Loubag Medium" panose="020B0604020202020204" charset="0"/>
              </a:rPr>
            </a:br>
            <a:r>
              <a:rPr lang="en-AU" sz="5600" dirty="0">
                <a:solidFill>
                  <a:schemeClr val="tx1">
                    <a:lumMod val="85000"/>
                    <a:lumOff val="15000"/>
                  </a:schemeClr>
                </a:solidFill>
                <a:latin typeface="Loubag Medium" panose="020B0604020202020204" charset="0"/>
              </a:rPr>
              <a:t>* 	The  underlying reason for the behaviour (&amp; 	noting different types of behaviour can have 	different underlying causes); and </a:t>
            </a:r>
            <a:br>
              <a:rPr lang="en-AU" sz="5600" dirty="0">
                <a:solidFill>
                  <a:schemeClr val="tx1">
                    <a:lumMod val="85000"/>
                    <a:lumOff val="15000"/>
                  </a:schemeClr>
                </a:solidFill>
                <a:latin typeface="Loubag Medium" panose="020B0604020202020204" charset="0"/>
              </a:rPr>
            </a:br>
            <a:r>
              <a:rPr lang="en-AU" sz="5600" dirty="0">
                <a:solidFill>
                  <a:schemeClr val="tx1">
                    <a:lumMod val="85000"/>
                    <a:lumOff val="15000"/>
                  </a:schemeClr>
                </a:solidFill>
                <a:latin typeface="Loubag Medium" panose="020B0604020202020204" charset="0"/>
              </a:rPr>
              <a:t>* 	The harmful effect of the behaviour, </a:t>
            </a:r>
            <a:br>
              <a:rPr lang="en-AU" sz="5600" dirty="0">
                <a:solidFill>
                  <a:schemeClr val="tx1">
                    <a:lumMod val="85000"/>
                    <a:lumOff val="15000"/>
                  </a:schemeClr>
                </a:solidFill>
                <a:latin typeface="Loubag Medium" panose="020B0604020202020204" charset="0"/>
              </a:rPr>
            </a:br>
            <a:r>
              <a:rPr lang="en-AU" sz="5600" dirty="0">
                <a:solidFill>
                  <a:schemeClr val="tx1">
                    <a:lumMod val="85000"/>
                    <a:lumOff val="15000"/>
                  </a:schemeClr>
                </a:solidFill>
                <a:latin typeface="Loubag Medium" panose="020B0604020202020204" charset="0"/>
              </a:rPr>
              <a:t>		</a:t>
            </a:r>
            <a:r>
              <a:rPr lang="en-AU" sz="5600" dirty="0">
                <a:solidFill>
                  <a:srgbClr val="CC0066"/>
                </a:solidFill>
                <a:latin typeface="Loubag Medium" panose="020B0604020202020204" charset="0"/>
              </a:rPr>
              <a:t>Are all crucial to preventing domestic 						violence into the future.  </a:t>
            </a:r>
          </a:p>
        </p:txBody>
      </p:sp>
    </p:spTree>
    <p:extLst>
      <p:ext uri="{BB962C8B-B14F-4D97-AF65-F5344CB8AC3E}">
        <p14:creationId xmlns:p14="http://schemas.microsoft.com/office/powerpoint/2010/main" val="3756618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762000" y="704236"/>
            <a:ext cx="17297400" cy="8878528"/>
          </a:xfrm>
        </p:spPr>
        <p:txBody>
          <a:bodyPr anchor="b">
            <a:normAutofit fontScale="90000"/>
          </a:bodyPr>
          <a:lstStyle/>
          <a:p>
            <a:pPr algn="l">
              <a:lnSpc>
                <a:spcPct val="150000"/>
              </a:lnSpc>
              <a:spcBef>
                <a:spcPts val="300"/>
              </a:spcBef>
              <a:spcAft>
                <a:spcPts val="300"/>
              </a:spcAft>
            </a:pPr>
            <a:r>
              <a:rPr lang="en-AU" sz="4100" dirty="0">
                <a:solidFill>
                  <a:schemeClr val="tx1">
                    <a:lumMod val="85000"/>
                    <a:lumOff val="15000"/>
                  </a:schemeClr>
                </a:solidFill>
                <a:latin typeface="Loubag Medium" panose="020B0604020202020204" charset="0"/>
              </a:rPr>
              <a:t> </a:t>
            </a:r>
            <a:br>
              <a:rPr lang="en-AU" sz="4100" dirty="0">
                <a:solidFill>
                  <a:schemeClr val="tx1">
                    <a:lumMod val="85000"/>
                    <a:lumOff val="15000"/>
                  </a:schemeClr>
                </a:solidFill>
                <a:latin typeface="Loubag Medium" panose="020B0604020202020204" charset="0"/>
              </a:rPr>
            </a:br>
            <a:br>
              <a:rPr lang="en-AU" sz="3600" dirty="0">
                <a:solidFill>
                  <a:schemeClr val="tx1">
                    <a:lumMod val="85000"/>
                    <a:lumOff val="15000"/>
                  </a:schemeClr>
                </a:solidFill>
                <a:latin typeface="Loubag Medium" panose="020B0604020202020204" charset="0"/>
              </a:rPr>
            </a:br>
            <a:br>
              <a:rPr lang="en-AU" sz="3600" dirty="0">
                <a:solidFill>
                  <a:schemeClr val="tx1">
                    <a:lumMod val="85000"/>
                    <a:lumOff val="15000"/>
                  </a:schemeClr>
                </a:solidFill>
                <a:latin typeface="Loubag Medium" panose="020B0604020202020204" charset="0"/>
              </a:rPr>
            </a:br>
            <a:r>
              <a:rPr lang="en-AU" sz="3600" i="1" dirty="0">
                <a:solidFill>
                  <a:schemeClr val="tx1">
                    <a:lumMod val="85000"/>
                    <a:lumOff val="15000"/>
                  </a:schemeClr>
                </a:solidFill>
                <a:latin typeface="Loubag Medium" panose="020B0604020202020204" charset="0"/>
              </a:rPr>
              <a:t>The NDFVBB notes that “Each case of domestic and family violence involves a </a:t>
            </a:r>
            <a:r>
              <a:rPr lang="en-AU" sz="3600" i="1" dirty="0">
                <a:solidFill>
                  <a:srgbClr val="FF0000"/>
                </a:solidFill>
                <a:latin typeface="Loubag Medium" panose="020B0604020202020204" charset="0"/>
              </a:rPr>
              <a:t>unique </a:t>
            </a:r>
            <a:r>
              <a:rPr lang="en-AU" sz="3600" i="1" dirty="0">
                <a:solidFill>
                  <a:schemeClr val="tx1">
                    <a:lumMod val="85000"/>
                    <a:lumOff val="15000"/>
                  </a:schemeClr>
                </a:solidFill>
                <a:latin typeface="Loubag Medium" panose="020B0604020202020204" charset="0"/>
              </a:rPr>
              <a:t>and complex series of facts that must be considered as a whole in order to understand the victim’s experience of violence, and </a:t>
            </a:r>
            <a:r>
              <a:rPr lang="en-AU" sz="3600" i="1" dirty="0">
                <a:solidFill>
                  <a:srgbClr val="FF0000"/>
                </a:solidFill>
                <a:latin typeface="Loubag Medium" panose="020B0604020202020204" charset="0"/>
              </a:rPr>
              <a:t>to respond appropriately to risk of future violence </a:t>
            </a:r>
            <a:r>
              <a:rPr lang="en-AU" sz="3600" i="1" dirty="0">
                <a:solidFill>
                  <a:schemeClr val="tx1">
                    <a:lumMod val="85000"/>
                    <a:lumOff val="15000"/>
                  </a:schemeClr>
                </a:solidFill>
                <a:latin typeface="Loubag Medium" panose="020B0604020202020204" charset="0"/>
              </a:rPr>
              <a:t>and perpetrator accountability. </a:t>
            </a:r>
            <a:br>
              <a:rPr lang="en-AU" sz="3600" i="1" dirty="0">
                <a:solidFill>
                  <a:schemeClr val="tx1">
                    <a:lumMod val="85000"/>
                    <a:lumOff val="15000"/>
                  </a:schemeClr>
                </a:solidFill>
                <a:latin typeface="Loubag Medium" panose="020B0604020202020204" charset="0"/>
              </a:rPr>
            </a:br>
            <a:r>
              <a:rPr lang="en-AU" sz="3600" i="1" dirty="0">
                <a:solidFill>
                  <a:schemeClr val="tx1">
                    <a:lumMod val="85000"/>
                    <a:lumOff val="15000"/>
                  </a:schemeClr>
                </a:solidFill>
                <a:latin typeface="Loubag Medium" panose="020B0604020202020204" charset="0"/>
              </a:rPr>
              <a:t> </a:t>
            </a:r>
            <a:br>
              <a:rPr lang="en-AU" sz="3600" i="1" dirty="0">
                <a:solidFill>
                  <a:schemeClr val="tx1">
                    <a:lumMod val="85000"/>
                    <a:lumOff val="15000"/>
                  </a:schemeClr>
                </a:solidFill>
                <a:latin typeface="Loubag Medium" panose="020B0604020202020204" charset="0"/>
              </a:rPr>
            </a:br>
            <a:r>
              <a:rPr lang="en-AU" sz="3600" i="1" dirty="0">
                <a:solidFill>
                  <a:schemeClr val="tx1">
                    <a:lumMod val="85000"/>
                    <a:lumOff val="15000"/>
                  </a:schemeClr>
                </a:solidFill>
                <a:latin typeface="Loubag Medium" panose="020B0604020202020204" charset="0"/>
              </a:rPr>
              <a:t>Making assumptions about parties’ motivations and behaviours, or attempting to categorise violence according to severity or parties’ general circumstances </a:t>
            </a:r>
            <a:r>
              <a:rPr lang="en-AU" sz="3600" i="1" dirty="0">
                <a:solidFill>
                  <a:srgbClr val="FF0000"/>
                </a:solidFill>
                <a:latin typeface="Loubag Medium" panose="020B0604020202020204" charset="0"/>
              </a:rPr>
              <a:t>may result in a misunderstanding of the dynamics </a:t>
            </a:r>
            <a:r>
              <a:rPr lang="en-AU" sz="3600" i="1" dirty="0">
                <a:solidFill>
                  <a:schemeClr val="tx1">
                    <a:lumMod val="85000"/>
                    <a:lumOff val="15000"/>
                  </a:schemeClr>
                </a:solidFill>
                <a:latin typeface="Loubag Medium" panose="020B0604020202020204" charset="0"/>
              </a:rPr>
              <a:t>of violence in a particular case and inappropriate responses to the needs of the victim and perpetrator. </a:t>
            </a:r>
            <a:br>
              <a:rPr lang="en-AU" sz="3600" i="1" dirty="0">
                <a:solidFill>
                  <a:schemeClr val="tx1">
                    <a:lumMod val="85000"/>
                    <a:lumOff val="15000"/>
                  </a:schemeClr>
                </a:solidFill>
                <a:latin typeface="Loubag Medium" panose="020B0604020202020204" charset="0"/>
              </a:rPr>
            </a:br>
            <a:r>
              <a:rPr lang="en-AU" sz="3600" i="1" dirty="0">
                <a:solidFill>
                  <a:schemeClr val="tx1">
                    <a:lumMod val="85000"/>
                    <a:lumOff val="15000"/>
                  </a:schemeClr>
                </a:solidFill>
                <a:latin typeface="Loubag Medium" panose="020B0604020202020204" charset="0"/>
              </a:rPr>
              <a:t> </a:t>
            </a:r>
            <a:br>
              <a:rPr lang="en-AU" sz="3600" i="1" dirty="0">
                <a:solidFill>
                  <a:schemeClr val="tx1">
                    <a:lumMod val="85000"/>
                    <a:lumOff val="15000"/>
                  </a:schemeClr>
                </a:solidFill>
                <a:latin typeface="Loubag Medium" panose="020B0604020202020204" charset="0"/>
              </a:rPr>
            </a:br>
            <a:endParaRPr lang="en-AU" sz="3600" i="1" dirty="0">
              <a:solidFill>
                <a:schemeClr val="tx1">
                  <a:lumMod val="85000"/>
                  <a:lumOff val="15000"/>
                </a:schemeClr>
              </a:solidFill>
              <a:latin typeface="Loubag Medium" panose="020B0604020202020204" charset="0"/>
            </a:endParaRPr>
          </a:p>
        </p:txBody>
      </p:sp>
    </p:spTree>
    <p:extLst>
      <p:ext uri="{BB962C8B-B14F-4D97-AF65-F5344CB8AC3E}">
        <p14:creationId xmlns:p14="http://schemas.microsoft.com/office/powerpoint/2010/main" val="3368516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685800" y="876300"/>
            <a:ext cx="17297400" cy="8878528"/>
          </a:xfrm>
        </p:spPr>
        <p:txBody>
          <a:bodyPr anchor="b">
            <a:normAutofit fontScale="90000"/>
          </a:bodyPr>
          <a:lstStyle/>
          <a:p>
            <a:pPr algn="l">
              <a:lnSpc>
                <a:spcPct val="150000"/>
              </a:lnSpc>
              <a:spcBef>
                <a:spcPts val="300"/>
              </a:spcBef>
              <a:spcAft>
                <a:spcPts val="300"/>
              </a:spcAft>
            </a:pPr>
            <a:r>
              <a:rPr lang="en-AU" sz="4100" dirty="0">
                <a:solidFill>
                  <a:schemeClr val="tx1">
                    <a:lumMod val="85000"/>
                    <a:lumOff val="15000"/>
                  </a:schemeClr>
                </a:solidFill>
                <a:latin typeface="Loubag Medium" panose="020B0604020202020204" charset="0"/>
              </a:rPr>
              <a:t> </a:t>
            </a:r>
            <a:br>
              <a:rPr lang="en-AU" sz="4100" dirty="0">
                <a:solidFill>
                  <a:schemeClr val="tx1">
                    <a:lumMod val="85000"/>
                    <a:lumOff val="15000"/>
                  </a:schemeClr>
                </a:solidFill>
                <a:latin typeface="Loubag Medium" panose="020B0604020202020204" charset="0"/>
              </a:rPr>
            </a:br>
            <a:br>
              <a:rPr lang="en-AU" sz="4000" dirty="0">
                <a:solidFill>
                  <a:schemeClr val="tx1">
                    <a:lumMod val="85000"/>
                    <a:lumOff val="15000"/>
                  </a:schemeClr>
                </a:solidFill>
                <a:latin typeface="Loubag Medium" panose="020B0604020202020204" charset="0"/>
              </a:rPr>
            </a:br>
            <a:br>
              <a:rPr lang="en-AU" sz="4000" dirty="0">
                <a:solidFill>
                  <a:schemeClr val="tx1">
                    <a:lumMod val="85000"/>
                    <a:lumOff val="15000"/>
                  </a:schemeClr>
                </a:solidFill>
                <a:latin typeface="Loubag Medium" panose="020B0604020202020204" charset="0"/>
              </a:rPr>
            </a:br>
            <a:r>
              <a:rPr lang="en-AU" sz="4000" i="1" dirty="0">
                <a:solidFill>
                  <a:srgbClr val="FF0000"/>
                </a:solidFill>
                <a:latin typeface="Loubag Medium" panose="020B0604020202020204" charset="0"/>
              </a:rPr>
              <a:t>Victims </a:t>
            </a:r>
            <a:r>
              <a:rPr lang="en-AU" sz="4000" i="1" dirty="0">
                <a:solidFill>
                  <a:srgbClr val="FF0000"/>
                </a:solidFill>
                <a:latin typeface="Times New Roman" panose="02020603050405020304" pitchFamily="18" charset="0"/>
                <a:cs typeface="Times New Roman" panose="02020603050405020304" pitchFamily="18" charset="0"/>
              </a:rPr>
              <a:t>of domestic and family violence may sustain long-term harm to their physical, mental or emotional wellbeing</a:t>
            </a:r>
            <a:r>
              <a:rPr lang="en-AU" sz="4000" i="1" dirty="0">
                <a:solidFill>
                  <a:schemeClr val="tx1">
                    <a:lumMod val="85000"/>
                    <a:lumOff val="15000"/>
                  </a:schemeClr>
                </a:solidFill>
                <a:latin typeface="Times New Roman" panose="02020603050405020304" pitchFamily="18" charset="0"/>
                <a:cs typeface="Times New Roman" panose="02020603050405020304" pitchFamily="18" charset="0"/>
              </a:rPr>
              <a:t>. Whilst they may obtain legal protection from future harm, it may take years of treatment and counselling to recover from the …  violence.”</a:t>
            </a:r>
            <a:br>
              <a:rPr lang="en-AU" sz="4000" i="1" dirty="0">
                <a:solidFill>
                  <a:schemeClr val="tx1">
                    <a:lumMod val="85000"/>
                    <a:lumOff val="15000"/>
                  </a:schemeClr>
                </a:solidFill>
                <a:latin typeface="Times New Roman" panose="02020603050405020304" pitchFamily="18" charset="0"/>
                <a:cs typeface="Times New Roman" panose="02020603050405020304" pitchFamily="18" charset="0"/>
              </a:rPr>
            </a:br>
            <a:r>
              <a:rPr lang="en-AU" sz="4000" i="1" dirty="0">
                <a:solidFill>
                  <a:schemeClr val="tx1">
                    <a:lumMod val="85000"/>
                    <a:lumOff val="15000"/>
                  </a:schemeClr>
                </a:solidFill>
                <a:latin typeface="Times New Roman" panose="02020603050405020304" pitchFamily="18" charset="0"/>
                <a:cs typeface="Times New Roman" panose="02020603050405020304" pitchFamily="18" charset="0"/>
              </a:rPr>
              <a:t>  “In many cases victims described </a:t>
            </a:r>
            <a:r>
              <a:rPr lang="en-AU" sz="4000" i="1" dirty="0">
                <a:latin typeface="Times New Roman" panose="02020603050405020304" pitchFamily="18" charset="0"/>
                <a:cs typeface="Times New Roman" panose="02020603050405020304" pitchFamily="18" charset="0"/>
              </a:rPr>
              <a:t>the cumulative daily </a:t>
            </a:r>
            <a:r>
              <a:rPr lang="en-AU" sz="4000" i="1" dirty="0">
                <a:solidFill>
                  <a:schemeClr val="tx1">
                    <a:lumMod val="85000"/>
                    <a:lumOff val="15000"/>
                  </a:schemeClr>
                </a:solidFill>
                <a:latin typeface="Times New Roman" panose="02020603050405020304" pitchFamily="18" charset="0"/>
                <a:cs typeface="Times New Roman" panose="02020603050405020304" pitchFamily="18" charset="0"/>
              </a:rPr>
              <a:t>emotional psychological abuse as having a </a:t>
            </a:r>
            <a:r>
              <a:rPr lang="en-AU" sz="4000" i="1" dirty="0">
                <a:solidFill>
                  <a:srgbClr val="FF0000"/>
                </a:solidFill>
                <a:latin typeface="Times New Roman" panose="02020603050405020304" pitchFamily="18" charset="0"/>
                <a:cs typeface="Times New Roman" panose="02020603050405020304" pitchFamily="18" charset="0"/>
              </a:rPr>
              <a:t>more debilitating </a:t>
            </a:r>
            <a:r>
              <a:rPr lang="en-AU" sz="4000" i="1" dirty="0">
                <a:solidFill>
                  <a:schemeClr val="tx1">
                    <a:lumMod val="85000"/>
                    <a:lumOff val="15000"/>
                  </a:schemeClr>
                </a:solidFill>
                <a:latin typeface="Times New Roman" panose="02020603050405020304" pitchFamily="18" charset="0"/>
                <a:cs typeface="Times New Roman" panose="02020603050405020304" pitchFamily="18" charset="0"/>
              </a:rPr>
              <a:t>effect on their self-esteem and ability to cope with situations than the physical violence they also experienced. Participants also report that threats of violence can be as effective as actual violence for the control…. they exercise and fear they induce, often preventing the victim from leaving the abusive relationship.” (p550)  </a:t>
            </a:r>
            <a:br>
              <a:rPr lang="en-AU" sz="4000" i="1" dirty="0">
                <a:solidFill>
                  <a:schemeClr val="tx1">
                    <a:lumMod val="85000"/>
                    <a:lumOff val="15000"/>
                  </a:schemeClr>
                </a:solidFill>
                <a:latin typeface="Times New Roman" panose="02020603050405020304" pitchFamily="18" charset="0"/>
                <a:cs typeface="Times New Roman" panose="02020603050405020304" pitchFamily="18" charset="0"/>
              </a:rPr>
            </a:br>
            <a:br>
              <a:rPr lang="en-AU" sz="4000" i="1" dirty="0">
                <a:solidFill>
                  <a:schemeClr val="tx1">
                    <a:lumMod val="85000"/>
                    <a:lumOff val="15000"/>
                  </a:schemeClr>
                </a:solidFill>
                <a:latin typeface="Times New Roman" panose="02020603050405020304" pitchFamily="18" charset="0"/>
                <a:cs typeface="Times New Roman" panose="02020603050405020304" pitchFamily="18" charset="0"/>
              </a:rPr>
            </a:br>
            <a:endParaRPr lang="en-AU" sz="4000" dirty="0">
              <a:solidFill>
                <a:schemeClr val="tx1">
                  <a:lumMod val="85000"/>
                  <a:lumOff val="15000"/>
                </a:schemeClr>
              </a:solidFill>
              <a:latin typeface="Loubag Medium" panose="020B0604020202020204" charset="0"/>
            </a:endParaRPr>
          </a:p>
        </p:txBody>
      </p:sp>
    </p:spTree>
    <p:extLst>
      <p:ext uri="{BB962C8B-B14F-4D97-AF65-F5344CB8AC3E}">
        <p14:creationId xmlns:p14="http://schemas.microsoft.com/office/powerpoint/2010/main" val="3636344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533400" y="0"/>
            <a:ext cx="17297400" cy="9831029"/>
          </a:xfrm>
        </p:spPr>
        <p:txBody>
          <a:bodyPr anchor="b">
            <a:normAutofit fontScale="90000"/>
          </a:bodyPr>
          <a:lstStyle/>
          <a:p>
            <a:pPr algn="l">
              <a:lnSpc>
                <a:spcPct val="150000"/>
              </a:lnSpc>
              <a:spcBef>
                <a:spcPts val="300"/>
              </a:spcBef>
              <a:spcAft>
                <a:spcPts val="300"/>
              </a:spcAft>
            </a:pPr>
            <a:r>
              <a:rPr lang="en-AU" sz="4100" dirty="0">
                <a:solidFill>
                  <a:schemeClr val="tx1">
                    <a:lumMod val="85000"/>
                    <a:lumOff val="15000"/>
                  </a:schemeClr>
                </a:solidFill>
                <a:latin typeface="Loubag Medium" panose="020B0604020202020204" charset="0"/>
              </a:rPr>
              <a:t> </a:t>
            </a:r>
            <a:br>
              <a:rPr lang="en-AU" sz="4000" dirty="0">
                <a:solidFill>
                  <a:schemeClr val="tx1">
                    <a:lumMod val="85000"/>
                    <a:lumOff val="15000"/>
                  </a:schemeClr>
                </a:solidFill>
                <a:latin typeface="Loubag Medium" panose="020B0604020202020204" charset="0"/>
              </a:rPr>
            </a:br>
            <a:br>
              <a:rPr lang="en-AU" sz="4000" dirty="0">
                <a:solidFill>
                  <a:schemeClr val="tx1">
                    <a:lumMod val="85000"/>
                    <a:lumOff val="15000"/>
                  </a:schemeClr>
                </a:solidFill>
                <a:latin typeface="Loubag Medium" panose="020B0604020202020204" charset="0"/>
              </a:rPr>
            </a:br>
            <a:br>
              <a:rPr lang="en-AU" sz="4000" dirty="0">
                <a:solidFill>
                  <a:schemeClr val="tx1">
                    <a:lumMod val="85000"/>
                    <a:lumOff val="15000"/>
                  </a:schemeClr>
                </a:solidFill>
                <a:latin typeface="Loubag Medium" panose="020B0604020202020204" charset="0"/>
              </a:rPr>
            </a:br>
            <a:br>
              <a:rPr lang="en-AU" sz="4000" dirty="0">
                <a:solidFill>
                  <a:schemeClr val="tx1">
                    <a:lumMod val="85000"/>
                    <a:lumOff val="15000"/>
                  </a:schemeClr>
                </a:solidFill>
                <a:latin typeface="Loubag Medium" panose="020B0604020202020204" charset="0"/>
              </a:rPr>
            </a:br>
            <a:r>
              <a:rPr lang="en-AU" sz="4000" dirty="0" err="1">
                <a:solidFill>
                  <a:schemeClr val="tx1">
                    <a:lumMod val="85000"/>
                    <a:lumOff val="15000"/>
                  </a:schemeClr>
                </a:solidFill>
                <a:latin typeface="Times New Roman" panose="02020603050405020304" pitchFamily="18" charset="0"/>
                <a:cs typeface="Times New Roman" panose="02020603050405020304" pitchFamily="18" charset="0"/>
              </a:rPr>
              <a:t>cf</a:t>
            </a:r>
            <a: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t> FVBPP pp 19,20 assessment of risk –</a:t>
            </a:r>
            <a:b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br>
            <a: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t>* how extreme was the violence? Potency, pattern (was there physical violence?) </a:t>
            </a:r>
            <a:b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br>
            <a: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t>* Primary perpetrator (who provides a more plausible account – but what if victim is     	impacted by trauma?). </a:t>
            </a:r>
            <a:b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br>
            <a:b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br>
            <a: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t>* See also p24 re </a:t>
            </a:r>
            <a:r>
              <a:rPr lang="en-AU" sz="4000" b="1" dirty="0">
                <a:solidFill>
                  <a:schemeClr val="tx1">
                    <a:lumMod val="85000"/>
                    <a:lumOff val="15000"/>
                  </a:schemeClr>
                </a:solidFill>
                <a:latin typeface="Times New Roman" panose="02020603050405020304" pitchFamily="18" charset="0"/>
                <a:cs typeface="Times New Roman" panose="02020603050405020304" pitchFamily="18" charset="0"/>
              </a:rPr>
              <a:t>categorisation of violence </a:t>
            </a:r>
            <a: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t>and relevant factors to consider on p25.</a:t>
            </a:r>
            <a:b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br>
            <a: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t>*  Courts currently look at extent of risk behaviour posed to </a:t>
            </a:r>
            <a:r>
              <a:rPr lang="en-AU" sz="4000" u="sng" dirty="0">
                <a:solidFill>
                  <a:schemeClr val="tx1">
                    <a:lumMod val="85000"/>
                    <a:lumOff val="15000"/>
                  </a:schemeClr>
                </a:solidFill>
                <a:latin typeface="Times New Roman" panose="02020603050405020304" pitchFamily="18" charset="0"/>
                <a:cs typeface="Times New Roman" panose="02020603050405020304" pitchFamily="18" charset="0"/>
              </a:rPr>
              <a:t>the child </a:t>
            </a:r>
            <a: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t>(p26).  </a:t>
            </a:r>
            <a:b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br>
            <a: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t>* Family Law Amendment Bill 2023 proposes amending s60CC so that factors to consider would include risk to a person who has care of a child, as well as just the child</a:t>
            </a:r>
            <a:br>
              <a:rPr lang="en-AU" sz="4000" dirty="0">
                <a:solidFill>
                  <a:schemeClr val="tx1">
                    <a:lumMod val="85000"/>
                    <a:lumOff val="15000"/>
                  </a:schemeClr>
                </a:solidFill>
                <a:latin typeface="Times New Roman" panose="02020603050405020304" pitchFamily="18" charset="0"/>
                <a:cs typeface="Times New Roman" panose="02020603050405020304" pitchFamily="18" charset="0"/>
              </a:rPr>
            </a:br>
            <a:br>
              <a:rPr lang="en-AU" sz="3200" dirty="0">
                <a:solidFill>
                  <a:schemeClr val="tx1">
                    <a:lumMod val="85000"/>
                    <a:lumOff val="15000"/>
                  </a:schemeClr>
                </a:solidFill>
                <a:latin typeface="Times New Roman" panose="02020603050405020304" pitchFamily="18" charset="0"/>
                <a:cs typeface="Times New Roman" panose="02020603050405020304" pitchFamily="18" charset="0"/>
              </a:rPr>
            </a:br>
            <a:br>
              <a:rPr lang="en-AU" sz="3200" dirty="0">
                <a:solidFill>
                  <a:schemeClr val="tx1">
                    <a:lumMod val="85000"/>
                    <a:lumOff val="15000"/>
                  </a:schemeClr>
                </a:solidFill>
                <a:latin typeface="Loubag Medium" panose="020B0604020202020204" charset="0"/>
              </a:rPr>
            </a:br>
            <a:endParaRPr lang="en-AU" sz="3200" dirty="0">
              <a:solidFill>
                <a:schemeClr val="tx1">
                  <a:lumMod val="85000"/>
                  <a:lumOff val="15000"/>
                </a:schemeClr>
              </a:solidFill>
              <a:latin typeface="Loubag Medium" panose="020B0604020202020204" charset="0"/>
            </a:endParaRPr>
          </a:p>
        </p:txBody>
      </p:sp>
    </p:spTree>
    <p:extLst>
      <p:ext uri="{BB962C8B-B14F-4D97-AF65-F5344CB8AC3E}">
        <p14:creationId xmlns:p14="http://schemas.microsoft.com/office/powerpoint/2010/main" val="427943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86EDE0-A851-EB29-8315-D5574B3B187F}"/>
              </a:ext>
            </a:extLst>
          </p:cNvPr>
          <p:cNvSpPr txBox="1"/>
          <p:nvPr/>
        </p:nvSpPr>
        <p:spPr>
          <a:xfrm>
            <a:off x="2438400" y="831550"/>
            <a:ext cx="13944600" cy="8236101"/>
          </a:xfrm>
          <a:prstGeom prst="rect">
            <a:avLst/>
          </a:prstGeom>
          <a:noFill/>
        </p:spPr>
        <p:txBody>
          <a:bodyPr wrap="square">
            <a:spAutoFit/>
          </a:bodyPr>
          <a:lstStyle/>
          <a:p>
            <a:pPr marL="114300" indent="0" algn="ctr">
              <a:lnSpc>
                <a:spcPct val="90000"/>
              </a:lnSpc>
              <a:buNone/>
            </a:pPr>
            <a:r>
              <a:rPr lang="en-US" sz="5400" spc="27" dirty="0">
                <a:solidFill>
                  <a:srgbClr val="323232"/>
                </a:solidFill>
                <a:latin typeface="Loubag Medium"/>
              </a:rPr>
              <a:t>WELCOME</a:t>
            </a:r>
          </a:p>
          <a:p>
            <a:pPr marL="114300" indent="0" algn="ctr">
              <a:lnSpc>
                <a:spcPct val="90000"/>
              </a:lnSpc>
              <a:buNone/>
            </a:pPr>
            <a:r>
              <a:rPr lang="en-US" sz="5400" spc="27" dirty="0">
                <a:solidFill>
                  <a:srgbClr val="323232"/>
                </a:solidFill>
                <a:latin typeface="Loubag Medium"/>
              </a:rPr>
              <a:t> </a:t>
            </a:r>
          </a:p>
          <a:p>
            <a:pPr marL="685800" indent="-571500">
              <a:lnSpc>
                <a:spcPct val="90000"/>
              </a:lnSpc>
              <a:buFont typeface="Arial" panose="020B0604020202020204" pitchFamily="34" charset="0"/>
              <a:buChar char="•"/>
            </a:pPr>
            <a:r>
              <a:rPr lang="en-US" sz="4000" spc="27" dirty="0">
                <a:solidFill>
                  <a:srgbClr val="323232"/>
                </a:solidFill>
                <a:latin typeface="Loubag Medium"/>
              </a:rPr>
              <a:t>Acknowledgements</a:t>
            </a:r>
          </a:p>
          <a:p>
            <a:pPr marL="685800" indent="-571500">
              <a:lnSpc>
                <a:spcPct val="90000"/>
              </a:lnSpc>
              <a:buFont typeface="Arial" panose="020B0604020202020204" pitchFamily="34" charset="0"/>
              <a:buChar char="•"/>
            </a:pPr>
            <a:endParaRPr lang="en-US" sz="4000" spc="27" dirty="0">
              <a:solidFill>
                <a:srgbClr val="323232"/>
              </a:solidFill>
              <a:latin typeface="Loubag Medium"/>
            </a:endParaRPr>
          </a:p>
          <a:p>
            <a:pPr marL="685800" indent="-571500">
              <a:lnSpc>
                <a:spcPct val="90000"/>
              </a:lnSpc>
              <a:buFont typeface="Arial" panose="020B0604020202020204" pitchFamily="34" charset="0"/>
              <a:buChar char="•"/>
            </a:pPr>
            <a:r>
              <a:rPr lang="en-US" sz="4000" spc="27" dirty="0">
                <a:solidFill>
                  <a:srgbClr val="323232"/>
                </a:solidFill>
                <a:latin typeface="Loubag Medium"/>
              </a:rPr>
              <a:t>Content warning </a:t>
            </a:r>
          </a:p>
          <a:p>
            <a:pPr marL="685800" indent="-571500">
              <a:lnSpc>
                <a:spcPct val="90000"/>
              </a:lnSpc>
              <a:buFont typeface="Arial" panose="020B0604020202020204" pitchFamily="34" charset="0"/>
              <a:buChar char="•"/>
            </a:pPr>
            <a:endParaRPr lang="en-US" sz="4000" spc="27" dirty="0">
              <a:solidFill>
                <a:srgbClr val="323232"/>
              </a:solidFill>
              <a:latin typeface="Loubag Medium"/>
            </a:endParaRPr>
          </a:p>
          <a:p>
            <a:pPr marL="685800" indent="-571500">
              <a:lnSpc>
                <a:spcPct val="90000"/>
              </a:lnSpc>
              <a:buFont typeface="Arial" panose="020B0604020202020204" pitchFamily="34" charset="0"/>
              <a:buChar char="•"/>
            </a:pPr>
            <a:r>
              <a:rPr lang="en-US" sz="4000" spc="27" dirty="0">
                <a:solidFill>
                  <a:srgbClr val="323232"/>
                </a:solidFill>
                <a:latin typeface="Loubag Medium"/>
              </a:rPr>
              <a:t>Workshop materials</a:t>
            </a:r>
          </a:p>
          <a:p>
            <a:pPr marL="114300" indent="0" algn="ctr">
              <a:lnSpc>
                <a:spcPct val="90000"/>
              </a:lnSpc>
              <a:buNone/>
            </a:pPr>
            <a:endParaRPr lang="en-US" sz="4000" dirty="0">
              <a:latin typeface="Amasis MT Pro Black" panose="020B0604020202020204" pitchFamily="18" charset="0"/>
            </a:endParaRPr>
          </a:p>
          <a:p>
            <a:pPr marL="114300" indent="0" algn="ctr">
              <a:lnSpc>
                <a:spcPct val="90000"/>
              </a:lnSpc>
              <a:buNone/>
            </a:pPr>
            <a:endParaRPr lang="en-US" sz="3600" dirty="0">
              <a:latin typeface="Amasis MT Pro Black" panose="020B0604020202020204" pitchFamily="18" charset="0"/>
            </a:endParaRPr>
          </a:p>
          <a:p>
            <a:pPr marL="114300" algn="ctr">
              <a:lnSpc>
                <a:spcPct val="150000"/>
              </a:lnSpc>
            </a:pPr>
            <a:r>
              <a:rPr lang="en-US" sz="3000" i="1" dirty="0">
                <a:solidFill>
                  <a:srgbClr val="CC0066"/>
                </a:solidFill>
                <a:latin typeface="Loubag Medium" panose="020B0604020202020204" charset="0"/>
              </a:rPr>
              <a:t>This workshop is made possible by a grant from the Dept of Justice and Attorney General – Office for Women and Violence Prevention</a:t>
            </a:r>
          </a:p>
          <a:p>
            <a:pPr marL="114300" indent="0" algn="ctr">
              <a:lnSpc>
                <a:spcPct val="90000"/>
              </a:lnSpc>
              <a:buNone/>
            </a:pPr>
            <a:endParaRPr lang="en-US" sz="3600" dirty="0">
              <a:latin typeface="Amasis MT Pro Black" panose="020B0604020202020204" pitchFamily="18" charset="0"/>
            </a:endParaRPr>
          </a:p>
          <a:p>
            <a:pPr marL="114300" indent="0" algn="ctr">
              <a:lnSpc>
                <a:spcPct val="90000"/>
              </a:lnSpc>
              <a:buNone/>
            </a:pPr>
            <a:endParaRPr lang="en-US" sz="1800" i="1" dirty="0">
              <a:solidFill>
                <a:srgbClr val="00B0F0"/>
              </a:solidFill>
              <a:latin typeface="Amasis MT Pro Black" panose="020B0604020202020204" pitchFamily="18" charset="0"/>
            </a:endParaRPr>
          </a:p>
        </p:txBody>
      </p:sp>
    </p:spTree>
    <p:extLst>
      <p:ext uri="{BB962C8B-B14F-4D97-AF65-F5344CB8AC3E}">
        <p14:creationId xmlns:p14="http://schemas.microsoft.com/office/powerpoint/2010/main" val="467405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685800" y="533399"/>
            <a:ext cx="17139550" cy="9220201"/>
          </a:xfrm>
        </p:spPr>
        <p:txBody>
          <a:bodyPr anchor="b">
            <a:normAutofit fontScale="90000"/>
          </a:bodyPr>
          <a:lstStyle/>
          <a:p>
            <a:pPr algn="l">
              <a:lnSpc>
                <a:spcPct val="150000"/>
              </a:lnSpc>
            </a:pPr>
            <a:r>
              <a:rPr lang="en-AU" sz="4000" dirty="0">
                <a:solidFill>
                  <a:schemeClr val="tx1">
                    <a:lumMod val="85000"/>
                    <a:lumOff val="15000"/>
                  </a:schemeClr>
                </a:solidFill>
                <a:latin typeface="Loubag Medium" panose="020B0604020202020204" charset="0"/>
              </a:rPr>
              <a:t>FVBPP – points to note</a:t>
            </a:r>
            <a:br>
              <a:rPr lang="en-AU" sz="4000" dirty="0">
                <a:solidFill>
                  <a:schemeClr val="tx1">
                    <a:lumMod val="85000"/>
                    <a:lumOff val="15000"/>
                  </a:schemeClr>
                </a:solidFill>
                <a:latin typeface="Loubag Medium" panose="020B0604020202020204" charset="0"/>
              </a:rPr>
            </a:br>
            <a:br>
              <a:rPr lang="en-AU" sz="4000" dirty="0">
                <a:solidFill>
                  <a:schemeClr val="tx1">
                    <a:lumMod val="85000"/>
                    <a:lumOff val="15000"/>
                  </a:schemeClr>
                </a:solidFill>
                <a:latin typeface="Loubag Medium" panose="020B0604020202020204" charset="0"/>
              </a:rPr>
            </a:br>
            <a:r>
              <a:rPr lang="en-AU" sz="4000" dirty="0">
                <a:solidFill>
                  <a:schemeClr val="tx1">
                    <a:lumMod val="85000"/>
                    <a:lumOff val="15000"/>
                  </a:schemeClr>
                </a:solidFill>
                <a:latin typeface="Loubag Medium" panose="020B0604020202020204" charset="0"/>
              </a:rPr>
              <a:t>* 	No requirement fear experienced by  victim is reasonable (not 	always applied in practice).</a:t>
            </a:r>
            <a:br>
              <a:rPr lang="en-AU" sz="4000" dirty="0">
                <a:solidFill>
                  <a:schemeClr val="tx1">
                    <a:lumMod val="85000"/>
                    <a:lumOff val="15000"/>
                  </a:schemeClr>
                </a:solidFill>
                <a:latin typeface="Loubag Medium" panose="020B0604020202020204" charset="0"/>
              </a:rPr>
            </a:br>
            <a:br>
              <a:rPr lang="en-AU" sz="4000" dirty="0">
                <a:solidFill>
                  <a:schemeClr val="tx1">
                    <a:lumMod val="85000"/>
                    <a:lumOff val="15000"/>
                  </a:schemeClr>
                </a:solidFill>
                <a:latin typeface="Loubag Medium" panose="020B0604020202020204" charset="0"/>
              </a:rPr>
            </a:br>
            <a:r>
              <a:rPr lang="en-AU" sz="4000" dirty="0">
                <a:solidFill>
                  <a:schemeClr val="tx1">
                    <a:lumMod val="85000"/>
                    <a:lumOff val="15000"/>
                  </a:schemeClr>
                </a:solidFill>
                <a:latin typeface="Loubag Medium" panose="020B0604020202020204" charset="0"/>
              </a:rPr>
              <a:t>* 	Notions of  propensity and seriousness still have a focus on 	physical harm. The seriousness of coercive control and its risks 	are often underestimated.</a:t>
            </a:r>
            <a:br>
              <a:rPr lang="en-AU" sz="4000" dirty="0">
                <a:solidFill>
                  <a:schemeClr val="tx1">
                    <a:lumMod val="85000"/>
                    <a:lumOff val="15000"/>
                  </a:schemeClr>
                </a:solidFill>
                <a:latin typeface="Loubag Medium" panose="020B0604020202020204" charset="0"/>
              </a:rPr>
            </a:br>
            <a:br>
              <a:rPr lang="en-AU" sz="4000" dirty="0">
                <a:solidFill>
                  <a:schemeClr val="tx1">
                    <a:lumMod val="85000"/>
                    <a:lumOff val="15000"/>
                  </a:schemeClr>
                </a:solidFill>
                <a:latin typeface="Loubag Medium" panose="020B0604020202020204" charset="0"/>
              </a:rPr>
            </a:br>
            <a:r>
              <a:rPr lang="en-AU" sz="4000" dirty="0">
                <a:solidFill>
                  <a:schemeClr val="tx1">
                    <a:lumMod val="85000"/>
                    <a:lumOff val="15000"/>
                  </a:schemeClr>
                </a:solidFill>
                <a:latin typeface="Loubag Medium" panose="020B0604020202020204" charset="0"/>
              </a:rPr>
              <a:t>* 	</a:t>
            </a:r>
            <a:r>
              <a:rPr lang="en-AU" sz="4000" dirty="0">
                <a:solidFill>
                  <a:srgbClr val="FF0000"/>
                </a:solidFill>
                <a:latin typeface="Loubag Medium" panose="020B0604020202020204" charset="0"/>
              </a:rPr>
              <a:t>Victims are often traumatised and vulnerable witnesses and find 	it difficult to give evidence on their own behalf or appear credible.</a:t>
            </a:r>
            <a:endParaRPr lang="en-AU" sz="4000" dirty="0">
              <a:solidFill>
                <a:schemeClr val="tx1">
                  <a:lumMod val="85000"/>
                  <a:lumOff val="15000"/>
                </a:schemeClr>
              </a:solidFill>
              <a:latin typeface="Loubag Medium" panose="020B0604020202020204" charset="0"/>
            </a:endParaRPr>
          </a:p>
        </p:txBody>
      </p:sp>
    </p:spTree>
    <p:extLst>
      <p:ext uri="{BB962C8B-B14F-4D97-AF65-F5344CB8AC3E}">
        <p14:creationId xmlns:p14="http://schemas.microsoft.com/office/powerpoint/2010/main" val="1393415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6318522" y="2552700"/>
            <a:ext cx="10973712" cy="4648200"/>
          </a:xfrm>
        </p:spPr>
        <p:txBody>
          <a:bodyPr anchor="b">
            <a:normAutofit fontScale="90000"/>
          </a:bodyPr>
          <a:lstStyle/>
          <a:p>
            <a:pPr>
              <a:lnSpc>
                <a:spcPct val="150000"/>
              </a:lnSpc>
            </a:pPr>
            <a:r>
              <a:rPr lang="en-AU" sz="6000" dirty="0">
                <a:solidFill>
                  <a:schemeClr val="tx1">
                    <a:lumMod val="85000"/>
                    <a:lumOff val="15000"/>
                  </a:schemeClr>
                </a:solidFill>
                <a:latin typeface="Loubag Medium" panose="020B0604020202020204" charset="0"/>
              </a:rPr>
              <a:t>Let’s consider some different types of domestic violence</a:t>
            </a:r>
            <a:br>
              <a:rPr lang="en-AU" sz="5400" dirty="0">
                <a:solidFill>
                  <a:schemeClr val="tx1">
                    <a:lumMod val="85000"/>
                    <a:lumOff val="15000"/>
                  </a:schemeClr>
                </a:solidFill>
                <a:latin typeface="Loubag Medium" panose="020B0604020202020204" charset="0"/>
              </a:rPr>
            </a:br>
            <a:r>
              <a:rPr lang="en-AU" dirty="0">
                <a:solidFill>
                  <a:schemeClr val="tx1">
                    <a:lumMod val="85000"/>
                    <a:lumOff val="15000"/>
                  </a:schemeClr>
                </a:solidFill>
                <a:latin typeface="Loubag Medium" panose="020B0604020202020204" charset="0"/>
              </a:rPr>
              <a:t>(see handout)</a:t>
            </a:r>
          </a:p>
        </p:txBody>
      </p:sp>
      <p:pic>
        <p:nvPicPr>
          <p:cNvPr id="3" name="Picture 3">
            <a:extLst>
              <a:ext uri="{FF2B5EF4-FFF2-40B4-BE49-F238E27FC236}">
                <a16:creationId xmlns:a16="http://schemas.microsoft.com/office/drawing/2014/main" id="{247F7C9E-EFE4-7B25-CD88-0AF99214C4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1001" y="2072288"/>
            <a:ext cx="5561686" cy="6142424"/>
          </a:xfrm>
          <a:prstGeom prst="rect">
            <a:avLst/>
          </a:prstGeom>
        </p:spPr>
      </p:pic>
    </p:spTree>
    <p:extLst>
      <p:ext uri="{BB962C8B-B14F-4D97-AF65-F5344CB8AC3E}">
        <p14:creationId xmlns:p14="http://schemas.microsoft.com/office/powerpoint/2010/main" val="310557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2010821" y="2324100"/>
            <a:ext cx="14266358" cy="3849328"/>
          </a:xfrm>
        </p:spPr>
        <p:txBody>
          <a:bodyPr anchor="b">
            <a:noAutofit/>
          </a:bodyPr>
          <a:lstStyle/>
          <a:p>
            <a:pPr>
              <a:lnSpc>
                <a:spcPct val="150000"/>
              </a:lnSpc>
            </a:pPr>
            <a:r>
              <a:rPr lang="en-AU" sz="5400" dirty="0">
                <a:latin typeface="Loubag Medium" panose="020B0604020202020204" charset="0"/>
              </a:rPr>
              <a:t>Continuation of coercive control through dispute resolution and family law proceedings</a:t>
            </a:r>
          </a:p>
        </p:txBody>
      </p:sp>
    </p:spTree>
    <p:extLst>
      <p:ext uri="{BB962C8B-B14F-4D97-AF65-F5344CB8AC3E}">
        <p14:creationId xmlns:p14="http://schemas.microsoft.com/office/powerpoint/2010/main" val="2613857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2895600" y="1333500"/>
            <a:ext cx="14266358" cy="7125928"/>
          </a:xfrm>
        </p:spPr>
        <p:txBody>
          <a:bodyPr anchor="b">
            <a:noAutofit/>
          </a:bodyPr>
          <a:lstStyle/>
          <a:p>
            <a:pPr>
              <a:lnSpc>
                <a:spcPct val="150000"/>
              </a:lnSpc>
            </a:pPr>
            <a:br>
              <a:rPr lang="en-AU" sz="5400" dirty="0">
                <a:latin typeface="Loubag Medium" panose="020B0604020202020204" charset="0"/>
              </a:rPr>
            </a:br>
            <a:br>
              <a:rPr lang="en-AU" sz="5400" dirty="0">
                <a:latin typeface="Loubag Medium" panose="020B0604020202020204" charset="0"/>
              </a:rPr>
            </a:br>
            <a:br>
              <a:rPr lang="en-AU" sz="5400" dirty="0">
                <a:latin typeface="Loubag Medium" panose="020B0604020202020204" charset="0"/>
              </a:rPr>
            </a:br>
            <a:br>
              <a:rPr lang="en-AU" sz="5400" dirty="0">
                <a:latin typeface="Loubag Medium" panose="020B0604020202020204" charset="0"/>
              </a:rPr>
            </a:br>
            <a:r>
              <a:rPr lang="en-AU" sz="5400" dirty="0">
                <a:latin typeface="Loubag Medium" panose="020B0604020202020204" charset="0"/>
              </a:rPr>
              <a:t>A good resource on how coercive control can continue post separation -  “Coercive control in children’s and mothers’ lives” by Emma Katz 2022</a:t>
            </a:r>
            <a:br>
              <a:rPr lang="en-AU" sz="5400" dirty="0">
                <a:latin typeface="Loubag Medium" panose="020B0604020202020204" charset="0"/>
              </a:rPr>
            </a:br>
            <a:endParaRPr lang="en-AU" sz="5400" dirty="0">
              <a:latin typeface="Loubag Medium" panose="020B0604020202020204" charset="0"/>
            </a:endParaRPr>
          </a:p>
        </p:txBody>
      </p:sp>
    </p:spTree>
    <p:extLst>
      <p:ext uri="{BB962C8B-B14F-4D97-AF65-F5344CB8AC3E}">
        <p14:creationId xmlns:p14="http://schemas.microsoft.com/office/powerpoint/2010/main" val="934969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2895600" y="1333500"/>
            <a:ext cx="14266358" cy="8305800"/>
          </a:xfrm>
        </p:spPr>
        <p:txBody>
          <a:bodyPr anchor="b">
            <a:noAutofit/>
          </a:bodyPr>
          <a:lstStyle/>
          <a:p>
            <a:pPr algn="l">
              <a:lnSpc>
                <a:spcPct val="150000"/>
              </a:lnSpc>
            </a:pPr>
            <a:br>
              <a:rPr lang="en-AU" sz="3200" dirty="0">
                <a:latin typeface="Loubag Medium" panose="020B0604020202020204" charset="0"/>
              </a:rPr>
            </a:br>
            <a:br>
              <a:rPr lang="en-AU" sz="3200" dirty="0">
                <a:latin typeface="Loubag Medium" panose="020B0604020202020204" charset="0"/>
              </a:rPr>
            </a:br>
            <a:br>
              <a:rPr lang="en-AU" sz="3200" dirty="0">
                <a:latin typeface="Loubag Medium" panose="020B0604020202020204" charset="0"/>
              </a:rPr>
            </a:br>
            <a:br>
              <a:rPr lang="en-AU" sz="4800" dirty="0">
                <a:latin typeface="Loubag Medium" panose="020B0604020202020204" charset="0"/>
              </a:rPr>
            </a:br>
            <a:br>
              <a:rPr lang="en-AU" sz="4800" dirty="0">
                <a:latin typeface="Loubag Medium" panose="020B0604020202020204" charset="0"/>
              </a:rPr>
            </a:br>
            <a:r>
              <a:rPr lang="en-AU" sz="4800" u="sng" dirty="0">
                <a:latin typeface="Loubag Medium" panose="020B0604020202020204" charset="0"/>
              </a:rPr>
              <a:t>Common continuing behaviour</a:t>
            </a:r>
            <a:br>
              <a:rPr lang="en-AU" sz="4800" dirty="0">
                <a:latin typeface="Loubag Medium" panose="020B0604020202020204" charset="0"/>
              </a:rPr>
            </a:br>
            <a:r>
              <a:rPr lang="en-AU" sz="4800" dirty="0">
                <a:latin typeface="Loubag Medium" panose="020B0604020202020204" charset="0"/>
              </a:rPr>
              <a:t>* </a:t>
            </a:r>
            <a:r>
              <a:rPr lang="en-AU" sz="4800" dirty="0">
                <a:latin typeface="Times New Roman" panose="02020603050405020304" pitchFamily="18" charset="0"/>
                <a:cs typeface="Times New Roman" panose="02020603050405020304" pitchFamily="18" charset="0"/>
              </a:rPr>
              <a:t>undermining of other parent</a:t>
            </a:r>
            <a:br>
              <a:rPr lang="en-AU" sz="4800" dirty="0">
                <a:latin typeface="Times New Roman" panose="02020603050405020304" pitchFamily="18" charset="0"/>
                <a:cs typeface="Times New Roman" panose="02020603050405020304" pitchFamily="18" charset="0"/>
              </a:rPr>
            </a:br>
            <a:r>
              <a:rPr lang="en-AU" sz="4800" dirty="0">
                <a:latin typeface="Times New Roman" panose="02020603050405020304" pitchFamily="18" charset="0"/>
                <a:cs typeface="Times New Roman" panose="02020603050405020304" pitchFamily="18" charset="0"/>
              </a:rPr>
              <a:t>* Financial control, </a:t>
            </a:r>
            <a:br>
              <a:rPr lang="en-AU" sz="4800" dirty="0">
                <a:latin typeface="Times New Roman" panose="02020603050405020304" pitchFamily="18" charset="0"/>
                <a:cs typeface="Times New Roman" panose="02020603050405020304" pitchFamily="18" charset="0"/>
              </a:rPr>
            </a:br>
            <a:r>
              <a:rPr lang="en-AU" sz="4800" dirty="0">
                <a:latin typeface="Times New Roman" panose="02020603050405020304" pitchFamily="18" charset="0"/>
                <a:cs typeface="Times New Roman" panose="02020603050405020304" pitchFamily="18" charset="0"/>
              </a:rPr>
              <a:t>* psychological abuse, </a:t>
            </a:r>
            <a:br>
              <a:rPr lang="en-AU" sz="4800" dirty="0">
                <a:latin typeface="Times New Roman" panose="02020603050405020304" pitchFamily="18" charset="0"/>
                <a:cs typeface="Times New Roman" panose="02020603050405020304" pitchFamily="18" charset="0"/>
              </a:rPr>
            </a:br>
            <a:r>
              <a:rPr lang="en-AU" sz="4800" dirty="0">
                <a:latin typeface="Times New Roman" panose="02020603050405020304" pitchFamily="18" charset="0"/>
                <a:cs typeface="Times New Roman" panose="02020603050405020304" pitchFamily="18" charset="0"/>
              </a:rPr>
              <a:t>* gaslighting, </a:t>
            </a:r>
            <a:br>
              <a:rPr lang="en-AU" sz="4800" dirty="0">
                <a:latin typeface="Times New Roman" panose="02020603050405020304" pitchFamily="18" charset="0"/>
                <a:cs typeface="Times New Roman" panose="02020603050405020304" pitchFamily="18" charset="0"/>
              </a:rPr>
            </a:br>
            <a:r>
              <a:rPr lang="en-AU" sz="4800" dirty="0">
                <a:latin typeface="Times New Roman" panose="02020603050405020304" pitchFamily="18" charset="0"/>
                <a:cs typeface="Times New Roman" panose="02020603050405020304" pitchFamily="18" charset="0"/>
              </a:rPr>
              <a:t>* entitlement, </a:t>
            </a:r>
            <a:br>
              <a:rPr lang="en-AU" sz="4800" dirty="0">
                <a:latin typeface="Times New Roman" panose="02020603050405020304" pitchFamily="18" charset="0"/>
                <a:cs typeface="Times New Roman" panose="02020603050405020304" pitchFamily="18" charset="0"/>
              </a:rPr>
            </a:br>
            <a:r>
              <a:rPr lang="en-AU" sz="4800" dirty="0">
                <a:latin typeface="Times New Roman" panose="02020603050405020304" pitchFamily="18" charset="0"/>
                <a:cs typeface="Times New Roman" panose="02020603050405020304" pitchFamily="18" charset="0"/>
              </a:rPr>
              <a:t>* distortion of the truth (can be very subtle)</a:t>
            </a:r>
            <a:br>
              <a:rPr lang="en-AU" sz="4800" dirty="0">
                <a:latin typeface="Times New Roman" panose="02020603050405020304" pitchFamily="18" charset="0"/>
                <a:cs typeface="Times New Roman" panose="02020603050405020304" pitchFamily="18" charset="0"/>
              </a:rPr>
            </a:br>
            <a:endParaRPr lang="en-A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9432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2010821" y="990600"/>
            <a:ext cx="14266358" cy="8305800"/>
          </a:xfrm>
        </p:spPr>
        <p:txBody>
          <a:bodyPr anchor="b">
            <a:noAutofit/>
          </a:bodyPr>
          <a:lstStyle/>
          <a:p>
            <a:pPr algn="l">
              <a:lnSpc>
                <a:spcPct val="150000"/>
              </a:lnSpc>
            </a:pPr>
            <a:br>
              <a:rPr lang="en-AU" sz="3200" dirty="0">
                <a:latin typeface="Loubag Medium" panose="020B0604020202020204" charset="0"/>
              </a:rPr>
            </a:br>
            <a:br>
              <a:rPr lang="en-AU" sz="3200" dirty="0">
                <a:latin typeface="Loubag Medium" panose="020B0604020202020204" charset="0"/>
              </a:rPr>
            </a:br>
            <a:br>
              <a:rPr lang="en-AU" sz="3200" dirty="0">
                <a:latin typeface="Loubag Medium" panose="020B0604020202020204" charset="0"/>
              </a:rPr>
            </a:br>
            <a:r>
              <a:rPr lang="en-AU" sz="4000" u="sng" dirty="0">
                <a:latin typeface="Loubag Medium" panose="020B0604020202020204" charset="0"/>
              </a:rPr>
              <a:t>Common continuing behaviour</a:t>
            </a:r>
            <a:br>
              <a:rPr lang="en-AU" sz="4000" dirty="0">
                <a:latin typeface="Loubag Medium" panose="020B0604020202020204" charset="0"/>
              </a:rPr>
            </a:br>
            <a:r>
              <a:rPr lang="en-AU" sz="4000" dirty="0">
                <a:latin typeface="Loubag Medium" panose="020B0604020202020204" charset="0"/>
              </a:rPr>
              <a:t>* </a:t>
            </a:r>
            <a:r>
              <a:rPr lang="en-AU" sz="3200" dirty="0">
                <a:latin typeface="Times New Roman" panose="02020603050405020304" pitchFamily="18" charset="0"/>
                <a:cs typeface="Times New Roman" panose="02020603050405020304" pitchFamily="18" charset="0"/>
              </a:rPr>
              <a:t>manipulativeness (</a:t>
            </a:r>
            <a:r>
              <a:rPr lang="en-AU" sz="3200" dirty="0" err="1">
                <a:latin typeface="Times New Roman" panose="02020603050405020304" pitchFamily="18" charset="0"/>
                <a:cs typeface="Times New Roman" panose="02020603050405020304" pitchFamily="18" charset="0"/>
              </a:rPr>
              <a:t>eg</a:t>
            </a:r>
            <a:r>
              <a:rPr lang="en-AU" sz="3200" dirty="0">
                <a:latin typeface="Times New Roman" panose="02020603050405020304" pitchFamily="18" charset="0"/>
                <a:cs typeface="Times New Roman" panose="02020603050405020304" pitchFamily="18" charset="0"/>
              </a:rPr>
              <a:t> behaving in interviews and when other people present but not at other times) – texts messages can be telling.</a:t>
            </a:r>
            <a:br>
              <a:rPr lang="en-AU" sz="3200" dirty="0">
                <a:latin typeface="Times New Roman" panose="02020603050405020304" pitchFamily="18" charset="0"/>
                <a:cs typeface="Times New Roman" panose="02020603050405020304" pitchFamily="18" charset="0"/>
              </a:rPr>
            </a:br>
            <a:r>
              <a:rPr lang="en-AU" sz="3200" dirty="0">
                <a:latin typeface="Times New Roman" panose="02020603050405020304" pitchFamily="18" charset="0"/>
                <a:cs typeface="Times New Roman" panose="02020603050405020304" pitchFamily="18" charset="0"/>
              </a:rPr>
              <a:t>* contradictory statements and behaviour</a:t>
            </a:r>
            <a:br>
              <a:rPr lang="en-AU" sz="3200" dirty="0">
                <a:latin typeface="Times New Roman" panose="02020603050405020304" pitchFamily="18" charset="0"/>
                <a:cs typeface="Times New Roman" panose="02020603050405020304" pitchFamily="18" charset="0"/>
              </a:rPr>
            </a:br>
            <a:r>
              <a:rPr lang="en-AU" sz="3200" dirty="0">
                <a:latin typeface="Times New Roman" panose="02020603050405020304" pitchFamily="18" charset="0"/>
                <a:cs typeface="Times New Roman" panose="02020603050405020304" pitchFamily="18" charset="0"/>
              </a:rPr>
              <a:t>* externalisation of responsibility</a:t>
            </a:r>
            <a:br>
              <a:rPr lang="en-AU" sz="3200" dirty="0">
                <a:latin typeface="Times New Roman" panose="02020603050405020304" pitchFamily="18" charset="0"/>
                <a:cs typeface="Times New Roman" panose="02020603050405020304" pitchFamily="18" charset="0"/>
              </a:rPr>
            </a:br>
            <a:r>
              <a:rPr lang="en-AU" sz="3200" dirty="0">
                <a:latin typeface="Times New Roman" panose="02020603050405020304" pitchFamily="18" charset="0"/>
                <a:cs typeface="Times New Roman" panose="02020603050405020304" pitchFamily="18" charset="0"/>
              </a:rPr>
              <a:t>* denial, minimisation, victim blaming</a:t>
            </a:r>
            <a:br>
              <a:rPr lang="en-AU" sz="3200" dirty="0">
                <a:latin typeface="Times New Roman" panose="02020603050405020304" pitchFamily="18" charset="0"/>
                <a:cs typeface="Times New Roman" panose="02020603050405020304" pitchFamily="18" charset="0"/>
              </a:rPr>
            </a:br>
            <a:r>
              <a:rPr lang="en-AU" sz="3200" dirty="0">
                <a:latin typeface="Times New Roman" panose="02020603050405020304" pitchFamily="18" charset="0"/>
                <a:cs typeface="Times New Roman" panose="02020603050405020304" pitchFamily="18" charset="0"/>
              </a:rPr>
              <a:t>* treating children like an extension of themselves</a:t>
            </a:r>
            <a:br>
              <a:rPr lang="en-AU" sz="3200" dirty="0">
                <a:latin typeface="Times New Roman" panose="02020603050405020304" pitchFamily="18" charset="0"/>
                <a:cs typeface="Times New Roman" panose="02020603050405020304" pitchFamily="18" charset="0"/>
              </a:rPr>
            </a:br>
            <a:r>
              <a:rPr lang="en-AU" sz="3200" dirty="0">
                <a:latin typeface="Times New Roman" panose="02020603050405020304" pitchFamily="18" charset="0"/>
                <a:cs typeface="Times New Roman" panose="02020603050405020304" pitchFamily="18" charset="0"/>
              </a:rPr>
              <a:t>* intimidation (</a:t>
            </a:r>
            <a:r>
              <a:rPr lang="en-AU" sz="3200" i="1" dirty="0">
                <a:latin typeface="Times New Roman" panose="02020603050405020304" pitchFamily="18" charset="0"/>
                <a:cs typeface="Times New Roman" panose="02020603050405020304" pitchFamily="18" charset="0"/>
              </a:rPr>
              <a:t>used to occur through cross-examination but note now s102NA –FLA: Prohibition of cross examination of a party where allegations of family violence</a:t>
            </a:r>
            <a:r>
              <a:rPr lang="en-AU" sz="3200" dirty="0">
                <a:latin typeface="Times New Roman" panose="02020603050405020304" pitchFamily="18" charset="0"/>
                <a:cs typeface="Times New Roman" panose="02020603050405020304" pitchFamily="18" charset="0"/>
              </a:rPr>
              <a:t>)</a:t>
            </a:r>
            <a:br>
              <a:rPr lang="en-AU" sz="3200" dirty="0">
                <a:latin typeface="Times New Roman" panose="02020603050405020304" pitchFamily="18" charset="0"/>
                <a:cs typeface="Times New Roman" panose="02020603050405020304" pitchFamily="18" charset="0"/>
              </a:rPr>
            </a:br>
            <a:br>
              <a:rPr lang="en-AU" sz="3200" dirty="0">
                <a:latin typeface="Times New Roman" panose="02020603050405020304" pitchFamily="18" charset="0"/>
                <a:cs typeface="Times New Roman" panose="02020603050405020304" pitchFamily="18" charset="0"/>
              </a:rPr>
            </a:br>
            <a:endParaRPr lang="en-A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921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1524000" y="990600"/>
            <a:ext cx="14266358" cy="8305800"/>
          </a:xfrm>
        </p:spPr>
        <p:txBody>
          <a:bodyPr anchor="b">
            <a:noAutofit/>
          </a:bodyPr>
          <a:lstStyle/>
          <a:p>
            <a:pPr algn="l">
              <a:lnSpc>
                <a:spcPct val="150000"/>
              </a:lnSpc>
            </a:pPr>
            <a:r>
              <a:rPr lang="en-AU" sz="3200" dirty="0">
                <a:latin typeface="Loubag Medium" panose="020B0604020202020204" charset="0"/>
              </a:rPr>
              <a:t>Multifaceted Risk of Family Violence – M v M (Mullane J)</a:t>
            </a:r>
            <a:br>
              <a:rPr lang="en-AU" sz="3200" dirty="0">
                <a:latin typeface="Loubag Medium" panose="020B0604020202020204" charset="0"/>
              </a:rPr>
            </a:br>
            <a:br>
              <a:rPr lang="en-AU" sz="3200" dirty="0">
                <a:latin typeface="Loubag Medium" panose="020B0604020202020204" charset="0"/>
              </a:rPr>
            </a:br>
            <a:r>
              <a:rPr lang="en-AU" sz="3200" dirty="0">
                <a:latin typeface="Loubag Medium" panose="020B0604020202020204" charset="0"/>
              </a:rPr>
              <a:t>“</a:t>
            </a:r>
            <a:r>
              <a:rPr lang="en-AU" sz="2800" dirty="0">
                <a:latin typeface="Loubag Medium" panose="020B0604020202020204" charset="0"/>
              </a:rPr>
              <a:t>The father’s abusive behaviour presents a multifaceted danger for the children. There is a risk of violence to them personally... There is a risk that violence poses when it involves living with fear, insecurity and vigilance. There is the danger of ongoing fear that the father will emotionally or physically, abuse the mother they love. There is the danger that E will learn from the father’s abusive behaviour that abuse is part of life for females and become even more accepting of such behaviour. There is a danger that both children will come to believe from the father’s abuse of the mother, that women are lesser beings..</a:t>
            </a:r>
            <a:br>
              <a:rPr lang="en-AU" sz="3200" dirty="0">
                <a:latin typeface="Loubag Medium" panose="020B0604020202020204" charset="0"/>
              </a:rPr>
            </a:br>
            <a:endParaRPr lang="en-A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602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2010821" y="990600"/>
            <a:ext cx="14266358" cy="8305800"/>
          </a:xfrm>
        </p:spPr>
        <p:txBody>
          <a:bodyPr anchor="b">
            <a:noAutofit/>
          </a:bodyPr>
          <a:lstStyle/>
          <a:p>
            <a:pPr algn="l">
              <a:lnSpc>
                <a:spcPct val="150000"/>
              </a:lnSpc>
            </a:pPr>
            <a:r>
              <a:rPr lang="en-AU" sz="3200" dirty="0">
                <a:latin typeface="Loubag Medium" panose="020B0604020202020204" charset="0"/>
              </a:rPr>
              <a:t>Multifaceted Risk of Family Violence – M v M (Mullane J) </a:t>
            </a:r>
            <a:r>
              <a:rPr lang="en-AU" sz="3200" dirty="0" err="1">
                <a:latin typeface="Loubag Medium" panose="020B0604020202020204" charset="0"/>
              </a:rPr>
              <a:t>con’t</a:t>
            </a:r>
            <a:br>
              <a:rPr lang="en-AU" sz="3200" dirty="0">
                <a:latin typeface="Loubag Medium" panose="020B0604020202020204" charset="0"/>
              </a:rPr>
            </a:br>
            <a:br>
              <a:rPr lang="en-AU" sz="3200" dirty="0">
                <a:latin typeface="Loubag Medium" panose="020B0604020202020204" charset="0"/>
              </a:rPr>
            </a:br>
            <a:r>
              <a:rPr lang="en-AU" sz="2800" i="1" dirty="0">
                <a:latin typeface="Loubag Medium" panose="020B0604020202020204" charset="0"/>
              </a:rPr>
              <a:t>But the greatest danger is that B, particularly, will learn from his father’s behaviour that physical and emotional abuse are acceptable ways of dealing with other persons and thus come to share his father’s disability. Such a  disability will mar his dealings and relationships with others, including those he loves, bring him into conflict with the police, the Courts and the community, and result in him being penalised and even being imprisoned</a:t>
            </a:r>
            <a:r>
              <a:rPr lang="en-AU" sz="3200" dirty="0">
                <a:latin typeface="Loubag Medium" panose="020B0604020202020204" charset="0"/>
              </a:rPr>
              <a:t>”.</a:t>
            </a:r>
            <a:br>
              <a:rPr lang="en-AU" sz="3200" dirty="0">
                <a:latin typeface="Loubag Medium" panose="020B0604020202020204" charset="0"/>
              </a:rPr>
            </a:br>
            <a:endParaRPr lang="en-A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10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533400" y="190500"/>
            <a:ext cx="17291950" cy="9220201"/>
          </a:xfrm>
        </p:spPr>
        <p:txBody>
          <a:bodyPr anchor="b">
            <a:normAutofit fontScale="90000"/>
          </a:bodyPr>
          <a:lstStyle/>
          <a:p>
            <a:pPr>
              <a:lnSpc>
                <a:spcPct val="150000"/>
              </a:lnSpc>
              <a:spcBef>
                <a:spcPts val="300"/>
              </a:spcBef>
              <a:spcAft>
                <a:spcPts val="300"/>
              </a:spcAft>
            </a:pPr>
            <a:br>
              <a:rPr lang="en-AU" sz="6700" dirty="0">
                <a:effectLst/>
                <a:latin typeface="Arial" panose="020B0604020202020204" pitchFamily="34" charset="0"/>
                <a:ea typeface="Times New Roman" panose="02020603050405020304" pitchFamily="18" charset="0"/>
                <a:cs typeface="Arial" panose="020B0604020202020204" pitchFamily="34" charset="0"/>
              </a:rPr>
            </a:br>
            <a:br>
              <a:rPr lang="en-AU" sz="4000" dirty="0">
                <a:effectLst/>
                <a:latin typeface="Arial" panose="020B0604020202020204" pitchFamily="34" charset="0"/>
                <a:ea typeface="Times New Roman" panose="02020603050405020304" pitchFamily="18" charset="0"/>
                <a:cs typeface="Arial" panose="020B0604020202020204" pitchFamily="34" charset="0"/>
              </a:rPr>
            </a:br>
            <a:br>
              <a:rPr lang="en-AU" sz="4000" dirty="0">
                <a:effectLst/>
                <a:latin typeface="Arial" panose="020B0604020202020204" pitchFamily="34" charset="0"/>
                <a:ea typeface="Times New Roman" panose="02020603050405020304" pitchFamily="18" charset="0"/>
                <a:cs typeface="Arial" panose="020B0604020202020204" pitchFamily="34" charset="0"/>
              </a:rPr>
            </a:br>
            <a:br>
              <a:rPr lang="en-AU" sz="4000" dirty="0">
                <a:effectLst/>
                <a:latin typeface="Arial" panose="020B0604020202020204" pitchFamily="34" charset="0"/>
                <a:ea typeface="Times New Roman" panose="02020603050405020304" pitchFamily="18" charset="0"/>
                <a:cs typeface="Arial" panose="020B0604020202020204" pitchFamily="34" charset="0"/>
              </a:rPr>
            </a:br>
            <a:br>
              <a:rPr lang="en-AU" sz="4000" dirty="0">
                <a:effectLst/>
                <a:latin typeface="Arial" panose="020B0604020202020204" pitchFamily="34" charset="0"/>
                <a:ea typeface="Times New Roman" panose="02020603050405020304" pitchFamily="18" charset="0"/>
                <a:cs typeface="Arial" panose="020B0604020202020204" pitchFamily="34" charset="0"/>
              </a:rPr>
            </a:br>
            <a:br>
              <a:rPr lang="en-AU" sz="4000" dirty="0">
                <a:effectLst/>
                <a:latin typeface="Arial" panose="020B0604020202020204" pitchFamily="34" charset="0"/>
                <a:ea typeface="Times New Roman" panose="02020603050405020304" pitchFamily="18" charset="0"/>
                <a:cs typeface="Arial" panose="020B0604020202020204" pitchFamily="34" charset="0"/>
              </a:rPr>
            </a:br>
            <a:br>
              <a:rPr lang="en-AU" sz="4000" dirty="0">
                <a:effectLst/>
                <a:latin typeface="Arial" panose="020B0604020202020204" pitchFamily="34" charset="0"/>
                <a:ea typeface="Times New Roman" panose="02020603050405020304" pitchFamily="18" charset="0"/>
                <a:cs typeface="Arial" panose="020B0604020202020204" pitchFamily="34" charset="0"/>
              </a:rPr>
            </a:br>
            <a:br>
              <a:rPr lang="en-AU" sz="4000" dirty="0">
                <a:effectLst/>
                <a:latin typeface="Arial" panose="020B0604020202020204" pitchFamily="34" charset="0"/>
                <a:ea typeface="Times New Roman" panose="02020603050405020304" pitchFamily="18" charset="0"/>
                <a:cs typeface="Arial" panose="020B0604020202020204" pitchFamily="34" charset="0"/>
              </a:rPr>
            </a:br>
            <a:br>
              <a:rPr lang="en-AU" sz="4000" dirty="0">
                <a:effectLst/>
                <a:latin typeface="Arial" panose="020B0604020202020204" pitchFamily="34" charset="0"/>
                <a:ea typeface="Times New Roman" panose="02020603050405020304" pitchFamily="18" charset="0"/>
                <a:cs typeface="Arial" panose="020B0604020202020204" pitchFamily="34" charset="0"/>
              </a:rPr>
            </a:br>
            <a:r>
              <a:rPr lang="en-AU" sz="3300" b="1" dirty="0">
                <a:effectLst/>
                <a:latin typeface="Loubag Medium" panose="020B0604020202020204" charset="0"/>
                <a:ea typeface="Times New Roman" panose="02020603050405020304" pitchFamily="18" charset="0"/>
                <a:cs typeface="Arial" panose="020B0604020202020204" pitchFamily="34" charset="0"/>
              </a:rPr>
              <a:t>Detection of Risk - </a:t>
            </a:r>
            <a:r>
              <a:rPr lang="en-AU" sz="3300" b="1" dirty="0">
                <a:effectLst/>
                <a:latin typeface="Loubag Medium" panose="020B0604020202020204" charset="0"/>
                <a:ea typeface="Times New Roman" panose="02020603050405020304" pitchFamily="18" charset="0"/>
                <a:cs typeface="Times New Roman" panose="02020603050405020304" pitchFamily="18" charset="0"/>
              </a:rPr>
              <a:t>Lighthouse Project  </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Arial" panose="020B0604020202020204" pitchFamily="34" charset="0"/>
              </a:rPr>
              <a:t>This is a project by the courts to screen for risk with a primary focus on improving outcomes for families involved in the family law system. A questionnaire completed by parties is used to assess risk and to manage the case according to the risk reported by the parties.</a:t>
            </a:r>
            <a:br>
              <a:rPr lang="en-AU" sz="3300" dirty="0">
                <a:effectLst/>
                <a:latin typeface="Loubag Medium" panose="020B0604020202020204" charset="0"/>
                <a:ea typeface="Times New Roman" panose="02020603050405020304" pitchFamily="18" charset="0"/>
                <a:cs typeface="Arial" panose="020B0604020202020204" pitchFamily="34" charset="0"/>
              </a:rPr>
            </a:br>
            <a:r>
              <a:rPr lang="en-AU" sz="3900" dirty="0">
                <a:solidFill>
                  <a:srgbClr val="0070C0"/>
                </a:solidFill>
                <a:effectLst/>
                <a:latin typeface="Loubag Medium" panose="020B0604020202020204" charset="0"/>
                <a:ea typeface="Times New Roman" panose="02020603050405020304" pitchFamily="18" charset="0"/>
                <a:cs typeface="Times New Roman" panose="02020603050405020304" pitchFamily="18" charset="0"/>
              </a:rPr>
              <a:t> </a:t>
            </a:r>
            <a:br>
              <a:rPr lang="en-AU" sz="39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Arial" panose="020B0604020202020204" pitchFamily="34" charset="0"/>
              </a:rPr>
              <a:t>The risk screen is based on </a:t>
            </a:r>
            <a:r>
              <a:rPr lang="en-AU" sz="3300" b="1" dirty="0">
                <a:effectLst/>
                <a:latin typeface="Loubag Medium" panose="020B0604020202020204" charset="0"/>
                <a:ea typeface="Times New Roman" panose="02020603050405020304" pitchFamily="18" charset="0"/>
                <a:cs typeface="Arial" panose="020B0604020202020204" pitchFamily="34" charset="0"/>
              </a:rPr>
              <a:t>Family DOORS</a:t>
            </a:r>
            <a:r>
              <a:rPr lang="en-AU" sz="3300" dirty="0">
                <a:effectLst/>
                <a:latin typeface="Loubag Medium" panose="020B0604020202020204" charset="0"/>
                <a:ea typeface="Times New Roman" panose="02020603050405020304" pitchFamily="18" charset="0"/>
                <a:cs typeface="Arial" panose="020B0604020202020204" pitchFamily="34" charset="0"/>
              </a:rPr>
              <a:t> (Detection of overall risk screen: </a:t>
            </a:r>
            <a:r>
              <a:rPr lang="en-AU" sz="3300" u="sng" dirty="0">
                <a:solidFill>
                  <a:srgbClr val="0563C1"/>
                </a:solidFill>
                <a:effectLst/>
                <a:latin typeface="Loubag Medium" panose="020B0604020202020204" charset="0"/>
                <a:ea typeface="Times New Roman" panose="02020603050405020304" pitchFamily="18" charset="0"/>
                <a:cs typeface="Arial" panose="020B0604020202020204" pitchFamily="34" charset="0"/>
                <a:hlinkClick r:id="rId2"/>
              </a:rPr>
              <a:t>https://familydoors.com/</a:t>
            </a:r>
            <a:r>
              <a:rPr lang="en-AU" sz="3300" dirty="0">
                <a:solidFill>
                  <a:srgbClr val="0070C0"/>
                </a:solidFill>
                <a:effectLst/>
                <a:latin typeface="Loubag Medium" panose="020B0604020202020204" charset="0"/>
                <a:ea typeface="Times New Roman" panose="02020603050405020304" pitchFamily="18" charset="0"/>
                <a:cs typeface="Arial" panose="020B0604020202020204" pitchFamily="34" charset="0"/>
              </a:rPr>
              <a:t>) </a:t>
            </a:r>
            <a:r>
              <a:rPr lang="en-AU" sz="3300" dirty="0">
                <a:effectLst/>
                <a:latin typeface="Loubag Medium" panose="020B0604020202020204" charset="0"/>
                <a:ea typeface="Times New Roman" panose="02020603050405020304" pitchFamily="18" charset="0"/>
                <a:cs typeface="Arial" panose="020B0604020202020204" pitchFamily="34" charset="0"/>
              </a:rPr>
              <a:t>but it is a more summarised form. </a:t>
            </a:r>
            <a:br>
              <a:rPr lang="en-AU" sz="3300" dirty="0">
                <a:effectLst/>
                <a:latin typeface="Loubag Medium" panose="020B0604020202020204" charset="0"/>
                <a:ea typeface="Times New Roman" panose="02020603050405020304" pitchFamily="18" charset="0"/>
                <a:cs typeface="Arial" panose="020B0604020202020204" pitchFamily="34" charset="0"/>
              </a:rPr>
            </a:br>
            <a:br>
              <a:rPr lang="en-AU" sz="3300" dirty="0">
                <a:effectLst/>
                <a:latin typeface="Loubag Medium" panose="020B0604020202020204" charset="0"/>
                <a:ea typeface="Times New Roman" panose="02020603050405020304" pitchFamily="18" charset="0"/>
                <a:cs typeface="Arial" panose="020B0604020202020204" pitchFamily="34" charset="0"/>
              </a:rPr>
            </a:br>
            <a:r>
              <a:rPr lang="en-AU" sz="3300" dirty="0">
                <a:effectLst/>
                <a:latin typeface="Loubag Medium" panose="020B0604020202020204" charset="0"/>
                <a:ea typeface="Times New Roman" panose="02020603050405020304" pitchFamily="18" charset="0"/>
                <a:cs typeface="Arial" panose="020B0604020202020204" pitchFamily="34" charset="0"/>
              </a:rPr>
              <a:t>DOORS is based on the belief that engagement must occur not only with victims but also with potential or actual perpetrators in order to prevent the escalation of violence.</a:t>
            </a:r>
            <a:endParaRPr lang="en-AU" sz="3300" dirty="0">
              <a:solidFill>
                <a:schemeClr val="tx1">
                  <a:lumMod val="85000"/>
                  <a:lumOff val="15000"/>
                </a:schemeClr>
              </a:solidFill>
              <a:latin typeface="Loubag Medium" panose="020B0604020202020204" charset="0"/>
            </a:endParaRPr>
          </a:p>
        </p:txBody>
      </p:sp>
    </p:spTree>
    <p:extLst>
      <p:ext uri="{BB962C8B-B14F-4D97-AF65-F5344CB8AC3E}">
        <p14:creationId xmlns:p14="http://schemas.microsoft.com/office/powerpoint/2010/main" val="3765004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152400" y="342901"/>
            <a:ext cx="17602199" cy="7010400"/>
          </a:xfrm>
        </p:spPr>
        <p:txBody>
          <a:bodyPr anchor="b">
            <a:normAutofit fontScale="90000"/>
          </a:bodyPr>
          <a:lstStyle/>
          <a:p>
            <a:pPr algn="l">
              <a:lnSpc>
                <a:spcPct val="150000"/>
              </a:lnSpc>
              <a:spcBef>
                <a:spcPts val="300"/>
              </a:spcBef>
            </a:pPr>
            <a:r>
              <a:rPr lang="en-AU" sz="3500" i="1" dirty="0">
                <a:latin typeface="Loubag Medium" panose="020B0604020202020204" charset="0"/>
                <a:cs typeface="Arial" panose="020B0604020202020204" pitchFamily="34" charset="0"/>
              </a:rPr>
              <a:t>P70 – Perpetrators of violence have often experienced historical incidences of victimisation themselves, which does not justify or excuse their behaviour but nonetheless in the current context of loss and separation, may lead them to act unsafely, or report that they have already acted unsafely.</a:t>
            </a:r>
            <a:r>
              <a:rPr lang="en-AU" sz="3500" i="1" dirty="0">
                <a:effectLst/>
                <a:latin typeface="Times New Roman" panose="02020603050405020304" pitchFamily="18" charset="0"/>
                <a:ea typeface="Times New Roman" panose="02020603050405020304" pitchFamily="18" charset="0"/>
                <a:cs typeface="Arial" panose="020B0604020202020204" pitchFamily="34" charset="0"/>
              </a:rPr>
              <a:t> </a:t>
            </a:r>
            <a:r>
              <a:rPr lang="en-AU" sz="3500" i="1" dirty="0">
                <a:solidFill>
                  <a:srgbClr val="FF0000"/>
                </a:solidFill>
                <a:effectLst/>
                <a:latin typeface="Loubag Medium" panose="020B0604020202020204" charset="0"/>
                <a:ea typeface="Times New Roman" panose="02020603050405020304" pitchFamily="18" charset="0"/>
                <a:cs typeface="Arial" panose="020B0604020202020204" pitchFamily="34" charset="0"/>
              </a:rPr>
              <a:t>De-escalating stress </a:t>
            </a:r>
            <a:r>
              <a:rPr lang="en-AU" sz="3500" i="1" dirty="0">
                <a:effectLst/>
                <a:latin typeface="Loubag Medium" panose="020B0604020202020204" charset="0"/>
                <a:ea typeface="Times New Roman" panose="02020603050405020304" pitchFamily="18" charset="0"/>
                <a:cs typeface="Arial" panose="020B0604020202020204" pitchFamily="34" charset="0"/>
              </a:rPr>
              <a:t>and offering support in these cases may be crucial steps in preventing future harm. </a:t>
            </a:r>
            <a:r>
              <a:rPr lang="en-AU" sz="3500" b="1" i="1" dirty="0">
                <a:solidFill>
                  <a:srgbClr val="FF0000"/>
                </a:solidFill>
                <a:effectLst/>
                <a:latin typeface="Loubag Medium" panose="020B0604020202020204" charset="0"/>
                <a:ea typeface="Times New Roman" panose="02020603050405020304" pitchFamily="18" charset="0"/>
                <a:cs typeface="Arial" panose="020B0604020202020204" pitchFamily="34" charset="0"/>
              </a:rPr>
              <a:t>Increasing isolation through blaming, shaming, or cold referrals so silo services (</a:t>
            </a:r>
            <a:r>
              <a:rPr lang="en-AU" sz="3500" b="1" i="1" dirty="0" err="1">
                <a:solidFill>
                  <a:srgbClr val="FF0000"/>
                </a:solidFill>
                <a:effectLst/>
                <a:latin typeface="Loubag Medium" panose="020B0604020202020204" charset="0"/>
                <a:ea typeface="Times New Roman" panose="02020603050405020304" pitchFamily="18" charset="0"/>
                <a:cs typeface="Arial" panose="020B0604020202020204" pitchFamily="34" charset="0"/>
              </a:rPr>
              <a:t>e.g</a:t>
            </a:r>
            <a:r>
              <a:rPr lang="en-AU" sz="3500" b="1" i="1" dirty="0">
                <a:solidFill>
                  <a:srgbClr val="FF0000"/>
                </a:solidFill>
                <a:effectLst/>
                <a:latin typeface="Loubag Medium" panose="020B0604020202020204" charset="0"/>
                <a:ea typeface="Times New Roman" panose="02020603050405020304" pitchFamily="18" charset="0"/>
                <a:cs typeface="Arial" panose="020B0604020202020204" pitchFamily="34" charset="0"/>
              </a:rPr>
              <a:t> for anger management) without any other practitioner intervention may increase the likelihood of further and intensified violence</a:t>
            </a:r>
            <a:r>
              <a:rPr lang="en-AU" sz="3500" i="1" dirty="0">
                <a:solidFill>
                  <a:srgbClr val="FF0000"/>
                </a:solidFill>
                <a:effectLst/>
                <a:latin typeface="Loubag Medium" panose="020B0604020202020204" charset="0"/>
                <a:ea typeface="Times New Roman" panose="02020603050405020304" pitchFamily="18" charset="0"/>
                <a:cs typeface="Arial" panose="020B0604020202020204" pitchFamily="34" charset="0"/>
              </a:rPr>
              <a:t>. </a:t>
            </a:r>
            <a:endParaRPr lang="en-AU" sz="3200" dirty="0">
              <a:solidFill>
                <a:srgbClr val="FF0000"/>
              </a:solidFill>
              <a:latin typeface="Loubag Medium" panose="020B0604020202020204" charset="0"/>
            </a:endParaRPr>
          </a:p>
        </p:txBody>
      </p:sp>
    </p:spTree>
    <p:extLst>
      <p:ext uri="{BB962C8B-B14F-4D97-AF65-F5344CB8AC3E}">
        <p14:creationId xmlns:p14="http://schemas.microsoft.com/office/powerpoint/2010/main" val="19622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86EDE0-A851-EB29-8315-D5574B3B187F}"/>
              </a:ext>
            </a:extLst>
          </p:cNvPr>
          <p:cNvSpPr txBox="1"/>
          <p:nvPr/>
        </p:nvSpPr>
        <p:spPr>
          <a:xfrm>
            <a:off x="762000" y="114300"/>
            <a:ext cx="16078200" cy="8902565"/>
          </a:xfrm>
          <a:prstGeom prst="rect">
            <a:avLst/>
          </a:prstGeom>
          <a:noFill/>
        </p:spPr>
        <p:txBody>
          <a:bodyPr wrap="square">
            <a:spAutoFit/>
          </a:bodyPr>
          <a:lstStyle/>
          <a:p>
            <a:pPr>
              <a:spcBef>
                <a:spcPts val="300"/>
              </a:spcBef>
              <a:spcAft>
                <a:spcPts val="300"/>
              </a:spcAft>
            </a:pPr>
            <a:endParaRPr lang="en-AU" sz="3000" spc="27" dirty="0">
              <a:solidFill>
                <a:srgbClr val="323232"/>
              </a:solidFill>
              <a:latin typeface="Loubag Medium"/>
            </a:endParaRPr>
          </a:p>
          <a:p>
            <a:pPr algn="ctr">
              <a:spcBef>
                <a:spcPts val="300"/>
              </a:spcBef>
              <a:spcAft>
                <a:spcPts val="300"/>
              </a:spcAft>
            </a:pPr>
            <a:r>
              <a:rPr lang="en-AU" sz="4000" cap="all" spc="27" dirty="0">
                <a:solidFill>
                  <a:srgbClr val="323232"/>
                </a:solidFill>
                <a:latin typeface="Loubag Medium"/>
              </a:rPr>
              <a:t>Key points </a:t>
            </a:r>
            <a:r>
              <a:rPr lang="en-AU" sz="4000" cap="all" spc="27" dirty="0" err="1">
                <a:solidFill>
                  <a:srgbClr val="323232"/>
                </a:solidFill>
                <a:latin typeface="Loubag Medium"/>
              </a:rPr>
              <a:t>fOR</a:t>
            </a:r>
            <a:r>
              <a:rPr lang="en-AU" sz="4000" cap="all" spc="27" dirty="0">
                <a:solidFill>
                  <a:srgbClr val="323232"/>
                </a:solidFill>
                <a:latin typeface="Loubag Medium"/>
              </a:rPr>
              <a:t> today</a:t>
            </a:r>
          </a:p>
          <a:p>
            <a:pPr marL="342900" indent="-342900">
              <a:lnSpc>
                <a:spcPct val="150000"/>
              </a:lnSpc>
              <a:spcBef>
                <a:spcPts val="300"/>
              </a:spcBef>
              <a:spcAft>
                <a:spcPts val="300"/>
              </a:spcAft>
              <a:buFont typeface="Arial" panose="020B0604020202020204" pitchFamily="34" charset="0"/>
              <a:buChar char="•"/>
            </a:pPr>
            <a:r>
              <a:rPr lang="en-AU" sz="3500" spc="27" dirty="0">
                <a:solidFill>
                  <a:srgbClr val="323232"/>
                </a:solidFill>
                <a:latin typeface="Loubag Medium"/>
              </a:rPr>
              <a:t>	Each case is unique</a:t>
            </a:r>
          </a:p>
          <a:p>
            <a:pPr marL="342900" indent="-342900">
              <a:lnSpc>
                <a:spcPct val="150000"/>
              </a:lnSpc>
              <a:spcBef>
                <a:spcPts val="300"/>
              </a:spcBef>
              <a:spcAft>
                <a:spcPts val="300"/>
              </a:spcAft>
              <a:buFont typeface="Arial" panose="020B0604020202020204" pitchFamily="34" charset="0"/>
              <a:buChar char="•"/>
            </a:pPr>
            <a:r>
              <a:rPr lang="en-AU" sz="3500" spc="27" dirty="0">
                <a:solidFill>
                  <a:srgbClr val="323232"/>
                </a:solidFill>
                <a:latin typeface="Loubag Medium"/>
              </a:rPr>
              <a:t>	Understanding the dynamics of violence  in each particular 	case is vital to preventing violence in the future</a:t>
            </a:r>
          </a:p>
          <a:p>
            <a:pPr marL="342900" indent="-342900">
              <a:lnSpc>
                <a:spcPct val="150000"/>
              </a:lnSpc>
              <a:spcBef>
                <a:spcPts val="300"/>
              </a:spcBef>
              <a:spcAft>
                <a:spcPts val="300"/>
              </a:spcAft>
              <a:buFont typeface="Arial" panose="020B0604020202020204" pitchFamily="34" charset="0"/>
              <a:buChar char="•"/>
            </a:pPr>
            <a:r>
              <a:rPr lang="en-AU" sz="3500" spc="27" dirty="0">
                <a:solidFill>
                  <a:srgbClr val="323232"/>
                </a:solidFill>
                <a:latin typeface="Loubag Medium"/>
              </a:rPr>
              <a:t>	Collaboration between service providers can lead to better 	outcomes for families</a:t>
            </a:r>
          </a:p>
          <a:p>
            <a:pPr marL="342900" indent="-342900">
              <a:lnSpc>
                <a:spcPct val="150000"/>
              </a:lnSpc>
              <a:spcBef>
                <a:spcPts val="300"/>
              </a:spcBef>
              <a:spcAft>
                <a:spcPts val="300"/>
              </a:spcAft>
              <a:buFont typeface="Arial" panose="020B0604020202020204" pitchFamily="34" charset="0"/>
              <a:buChar char="•"/>
            </a:pPr>
            <a:r>
              <a:rPr lang="en-AU" sz="3500" spc="27" dirty="0">
                <a:solidFill>
                  <a:srgbClr val="323232"/>
                </a:solidFill>
                <a:latin typeface="Loubag Medium"/>
              </a:rPr>
              <a:t>	Both victims and perpetrators need to be involved in a trauma 	informed way</a:t>
            </a:r>
          </a:p>
          <a:p>
            <a:pPr marL="342900" indent="-342900">
              <a:lnSpc>
                <a:spcPct val="150000"/>
              </a:lnSpc>
              <a:spcBef>
                <a:spcPts val="300"/>
              </a:spcBef>
              <a:spcAft>
                <a:spcPts val="300"/>
              </a:spcAft>
              <a:buFont typeface="Arial" panose="020B0604020202020204" pitchFamily="34" charset="0"/>
              <a:buChar char="•"/>
            </a:pPr>
            <a:r>
              <a:rPr lang="en-AU" sz="3500" spc="27" dirty="0">
                <a:solidFill>
                  <a:srgbClr val="323232"/>
                </a:solidFill>
                <a:latin typeface="Loubag Medium"/>
              </a:rPr>
              <a:t>	Matters are often complex with many factors involved</a:t>
            </a:r>
          </a:p>
          <a:p>
            <a:pPr marL="342900" indent="-342900">
              <a:lnSpc>
                <a:spcPct val="150000"/>
              </a:lnSpc>
              <a:spcBef>
                <a:spcPts val="300"/>
              </a:spcBef>
              <a:spcAft>
                <a:spcPts val="300"/>
              </a:spcAft>
              <a:buFont typeface="Arial" panose="020B0604020202020204" pitchFamily="34" charset="0"/>
              <a:buChar char="•"/>
            </a:pPr>
            <a:r>
              <a:rPr lang="en-AU" sz="3500" spc="27" dirty="0">
                <a:solidFill>
                  <a:srgbClr val="323232"/>
                </a:solidFill>
                <a:latin typeface="Loubag Medium"/>
              </a:rPr>
              <a:t>	Practitioner self-care is critical</a:t>
            </a:r>
            <a:endParaRPr lang="en-US" sz="3500" i="1" dirty="0">
              <a:solidFill>
                <a:srgbClr val="00B0F0"/>
              </a:solidFill>
              <a:latin typeface="Amasis MT Pro Black" panose="020B0604020202020204" pitchFamily="18" charset="0"/>
            </a:endParaRPr>
          </a:p>
        </p:txBody>
      </p:sp>
    </p:spTree>
    <p:extLst>
      <p:ext uri="{BB962C8B-B14F-4D97-AF65-F5344CB8AC3E}">
        <p14:creationId xmlns:p14="http://schemas.microsoft.com/office/powerpoint/2010/main" val="3961537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457200" y="1409699"/>
            <a:ext cx="17063350" cy="7467601"/>
          </a:xfrm>
        </p:spPr>
        <p:txBody>
          <a:bodyPr anchor="b">
            <a:noAutofit/>
          </a:bodyPr>
          <a:lstStyle/>
          <a:p>
            <a:pPr lvl="0">
              <a:lnSpc>
                <a:spcPct val="150000"/>
              </a:lnSpc>
              <a:spcBef>
                <a:spcPts val="300"/>
              </a:spcBef>
            </a:pPr>
            <a:r>
              <a:rPr lang="en-AU" sz="5400" dirty="0">
                <a:solidFill>
                  <a:schemeClr val="tx1">
                    <a:lumMod val="85000"/>
                    <a:lumOff val="15000"/>
                  </a:schemeClr>
                </a:solidFill>
                <a:latin typeface="Loubag Medium" panose="020B0604020202020204" charset="0"/>
              </a:rPr>
              <a:t>DOORS </a:t>
            </a:r>
            <a:r>
              <a:rPr lang="en-AU" sz="5400" dirty="0" err="1">
                <a:solidFill>
                  <a:schemeClr val="tx1">
                    <a:lumMod val="85000"/>
                    <a:lumOff val="15000"/>
                  </a:schemeClr>
                </a:solidFill>
                <a:latin typeface="Loubag Medium" panose="020B0604020202020204" charset="0"/>
              </a:rPr>
              <a:t>Con’t</a:t>
            </a:r>
            <a:r>
              <a:rPr lang="en-AU" sz="5400" dirty="0">
                <a:solidFill>
                  <a:schemeClr val="tx1">
                    <a:lumMod val="85000"/>
                    <a:lumOff val="15000"/>
                  </a:schemeClr>
                </a:solidFill>
                <a:latin typeface="Loubag Medium" panose="020B0604020202020204" charset="0"/>
              </a:rPr>
              <a:t>…</a:t>
            </a:r>
            <a:br>
              <a:rPr lang="en-AU" sz="5400" dirty="0">
                <a:solidFill>
                  <a:schemeClr val="tx1">
                    <a:lumMod val="85000"/>
                    <a:lumOff val="15000"/>
                  </a:schemeClr>
                </a:solidFill>
                <a:latin typeface="Loubag Medium" panose="020B0604020202020204" charset="0"/>
              </a:rPr>
            </a:br>
            <a:br>
              <a:rPr lang="en-AU" sz="5400" dirty="0">
                <a:solidFill>
                  <a:schemeClr val="tx1">
                    <a:lumMod val="85000"/>
                    <a:lumOff val="15000"/>
                  </a:schemeClr>
                </a:solidFill>
                <a:latin typeface="Loubag Medium" panose="020B0604020202020204" charset="0"/>
              </a:rPr>
            </a:br>
            <a:r>
              <a:rPr lang="en-AU" sz="5400" dirty="0">
                <a:effectLst/>
                <a:latin typeface="Loubag Medium" panose="020B0604020202020204" charset="0"/>
                <a:ea typeface="Times New Roman" panose="02020603050405020304" pitchFamily="18" charset="0"/>
                <a:cs typeface="Arial" panose="020B0604020202020204" pitchFamily="34" charset="0"/>
              </a:rPr>
              <a:t>DOORS considers both historical risk and protective factors as well as recent risk and protective factors. </a:t>
            </a:r>
            <a:br>
              <a:rPr lang="en-AU" sz="5400" dirty="0">
                <a:effectLst/>
                <a:latin typeface="Arial" panose="020B0604020202020204" pitchFamily="34" charset="0"/>
                <a:ea typeface="Times New Roman" panose="02020603050405020304" pitchFamily="18" charset="0"/>
                <a:cs typeface="Arial" panose="020B0604020202020204" pitchFamily="34" charset="0"/>
              </a:rPr>
            </a:br>
            <a:endParaRPr lang="en-AU" sz="5400" dirty="0">
              <a:solidFill>
                <a:schemeClr val="tx1">
                  <a:lumMod val="85000"/>
                  <a:lumOff val="15000"/>
                </a:schemeClr>
              </a:solidFill>
              <a:latin typeface="Loubag Medium" panose="020B0604020202020204" charset="0"/>
            </a:endParaRPr>
          </a:p>
        </p:txBody>
      </p:sp>
    </p:spTree>
    <p:extLst>
      <p:ext uri="{BB962C8B-B14F-4D97-AF65-F5344CB8AC3E}">
        <p14:creationId xmlns:p14="http://schemas.microsoft.com/office/powerpoint/2010/main" val="1789966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726625" y="647699"/>
            <a:ext cx="16834750" cy="8991601"/>
          </a:xfrm>
        </p:spPr>
        <p:txBody>
          <a:bodyPr anchor="b">
            <a:normAutofit fontScale="90000"/>
          </a:bodyPr>
          <a:lstStyle/>
          <a:p>
            <a:pPr lvl="0" algn="l">
              <a:lnSpc>
                <a:spcPct val="150000"/>
              </a:lnSpc>
              <a:spcBef>
                <a:spcPts val="300"/>
              </a:spcBef>
            </a:pPr>
            <a:r>
              <a:rPr lang="en-AU" sz="3900" b="1" dirty="0">
                <a:effectLst/>
                <a:latin typeface="Loubag Medium" panose="020B0604020202020204" charset="0"/>
                <a:ea typeface="Times New Roman" panose="02020603050405020304" pitchFamily="18" charset="0"/>
                <a:cs typeface="Arial" panose="020B0604020202020204" pitchFamily="34" charset="0"/>
              </a:rPr>
              <a:t>Historical risk/ protective factors include (p5):</a:t>
            </a:r>
            <a:r>
              <a:rPr lang="en-AU" sz="3900" b="1" dirty="0">
                <a:effectLst/>
                <a:latin typeface="Loubag Medium" panose="020B0604020202020204" charset="0"/>
                <a:ea typeface="Times New Roman" panose="02020603050405020304" pitchFamily="18" charset="0"/>
                <a:cs typeface="Times New Roman" panose="02020603050405020304" pitchFamily="18" charset="0"/>
              </a:rPr>
              <a:t> </a:t>
            </a:r>
            <a:br>
              <a:rPr lang="en-AU" sz="3000" dirty="0">
                <a:effectLst/>
                <a:latin typeface="Loubag Medium" panose="020B0604020202020204" charset="0"/>
                <a:ea typeface="Times New Roman" panose="02020603050405020304" pitchFamily="18" charset="0"/>
                <a:cs typeface="Times New Roman" panose="02020603050405020304" pitchFamily="18" charset="0"/>
              </a:rPr>
            </a:br>
            <a:r>
              <a:rPr lang="en-AU" sz="3000" dirty="0">
                <a:effectLst/>
                <a:latin typeface="Loubag Medium" panose="020B0604020202020204" charset="0"/>
                <a:ea typeface="Times New Roman" panose="02020603050405020304" pitchFamily="18" charset="0"/>
                <a:cs typeface="Times New Roman" panose="02020603050405020304" pitchFamily="18" charset="0"/>
              </a:rPr>
              <a:t>* 	</a:t>
            </a:r>
            <a:r>
              <a:rPr lang="en-AU" sz="3300" dirty="0">
                <a:effectLst/>
                <a:latin typeface="Loubag Medium" panose="020B0604020202020204" charset="0"/>
                <a:ea typeface="Times New Roman" panose="02020603050405020304" pitchFamily="18" charset="0"/>
                <a:cs typeface="Times New Roman" panose="02020603050405020304" pitchFamily="18" charset="0"/>
              </a:rPr>
              <a:t>Family of origin history of violence and abuse and other prior trauma and its 	resolution; </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Mental health and personality functioning;</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Social/anti-social criminal behaviours;</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Impulse control/ego maturity;</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History of relationship loss;</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Nature of parents’ relationship, including during pregnancy;</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Parenting attunement / sensitivity;</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Education;</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Social support/ isolation;</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Cultural and ATSI factors that escalate or de-escalate risk; and</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Disability issues.</a:t>
            </a:r>
            <a:endParaRPr lang="en-AU" sz="3300" dirty="0">
              <a:solidFill>
                <a:schemeClr val="tx1">
                  <a:lumMod val="85000"/>
                  <a:lumOff val="15000"/>
                </a:schemeClr>
              </a:solidFill>
              <a:latin typeface="Loubag Medium" panose="020B0604020202020204" charset="0"/>
            </a:endParaRPr>
          </a:p>
        </p:txBody>
      </p:sp>
    </p:spTree>
    <p:extLst>
      <p:ext uri="{BB962C8B-B14F-4D97-AF65-F5344CB8AC3E}">
        <p14:creationId xmlns:p14="http://schemas.microsoft.com/office/powerpoint/2010/main" val="2751966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914400" y="266700"/>
            <a:ext cx="16910950" cy="9144001"/>
          </a:xfrm>
        </p:spPr>
        <p:txBody>
          <a:bodyPr anchor="b">
            <a:normAutofit fontScale="90000"/>
          </a:bodyPr>
          <a:lstStyle/>
          <a:p>
            <a:pPr lvl="0" algn="l">
              <a:lnSpc>
                <a:spcPct val="150000"/>
              </a:lnSpc>
              <a:spcBef>
                <a:spcPts val="300"/>
              </a:spcBef>
            </a:pPr>
            <a:r>
              <a:rPr lang="en-AU" sz="3900" b="1" dirty="0">
                <a:effectLst/>
                <a:latin typeface="Loubag Medium" panose="020B0604020202020204" charset="0"/>
                <a:ea typeface="Times New Roman" panose="02020603050405020304" pitchFamily="18" charset="0"/>
                <a:cs typeface="Arial" panose="020B0604020202020204" pitchFamily="34" charset="0"/>
              </a:rPr>
              <a:t>Recent risk and protective factors include (p5):</a:t>
            </a:r>
            <a:br>
              <a:rPr lang="en-AU" sz="3500" dirty="0">
                <a:effectLst/>
                <a:latin typeface="Loubag Medium" panose="020B0604020202020204" charset="0"/>
                <a:ea typeface="Times New Roman" panose="02020603050405020304" pitchFamily="18" charset="0"/>
                <a:cs typeface="Arial" panose="020B0604020202020204" pitchFamily="34" charset="0"/>
              </a:rPr>
            </a:br>
            <a:r>
              <a:rPr lang="en-AU" sz="4000" dirty="0">
                <a:effectLst/>
                <a:latin typeface="Loubag Medium" panose="020B0604020202020204" charset="0"/>
                <a:ea typeface="Times New Roman" panose="02020603050405020304" pitchFamily="18" charset="0"/>
                <a:cs typeface="Arial" panose="020B0604020202020204" pitchFamily="34" charset="0"/>
              </a:rPr>
              <a:t>* 	</a:t>
            </a:r>
            <a:r>
              <a:rPr lang="en-AU" sz="3300" dirty="0">
                <a:effectLst/>
                <a:latin typeface="Loubag Medium" panose="020B0604020202020204" charset="0"/>
                <a:ea typeface="Times New Roman" panose="02020603050405020304" pitchFamily="18" charset="0"/>
                <a:cs typeface="Times New Roman" panose="02020603050405020304" pitchFamily="18" charset="0"/>
              </a:rPr>
              <a:t>Meaning of the separation to each family member</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Coping and resolution re the separation experience</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Nature of post separation dispute</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Management of parental conflict</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Power balances</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Escalating vs de-escalating social influences (</a:t>
            </a:r>
            <a:r>
              <a:rPr lang="en-AU" sz="3300" dirty="0" err="1">
                <a:effectLst/>
                <a:latin typeface="Loubag Medium" panose="020B0604020202020204" charset="0"/>
                <a:ea typeface="Times New Roman" panose="02020603050405020304" pitchFamily="18" charset="0"/>
                <a:cs typeface="Times New Roman" panose="02020603050405020304" pitchFamily="18" charset="0"/>
              </a:rPr>
              <a:t>e.g</a:t>
            </a:r>
            <a:r>
              <a:rPr lang="en-AU" sz="3300" dirty="0">
                <a:effectLst/>
                <a:latin typeface="Loubag Medium" panose="020B0604020202020204" charset="0"/>
                <a:ea typeface="Times New Roman" panose="02020603050405020304" pitchFamily="18" charset="0"/>
                <a:cs typeface="Times New Roman" panose="02020603050405020304" pitchFamily="18" charset="0"/>
              </a:rPr>
              <a:t> new partners, nature of legal 	process)</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Current mental health</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Parenting quality; responsiveness to children</a:t>
            </a:r>
            <a:br>
              <a:rPr lang="en-AU" sz="3300" dirty="0">
                <a:effectLst/>
                <a:latin typeface="Loubag Medium" panose="020B0604020202020204" charset="0"/>
                <a:ea typeface="Times New Roman" panose="02020603050405020304" pitchFamily="18" charset="0"/>
                <a:cs typeface="Times New Roman" panose="02020603050405020304" pitchFamily="18" charset="0"/>
              </a:rPr>
            </a:br>
            <a:r>
              <a:rPr lang="en-AU" sz="3300" dirty="0">
                <a:effectLst/>
                <a:latin typeface="Loubag Medium" panose="020B0604020202020204" charset="0"/>
                <a:ea typeface="Times New Roman" panose="02020603050405020304" pitchFamily="18" charset="0"/>
                <a:cs typeface="Times New Roman" panose="02020603050405020304" pitchFamily="18" charset="0"/>
              </a:rPr>
              <a:t>* 	Current capacity to reflect and take responsibility</a:t>
            </a:r>
            <a:br>
              <a:rPr lang="en-AU" sz="3300" dirty="0">
                <a:effectLst/>
                <a:latin typeface="Arial" panose="020B0604020202020204" pitchFamily="34" charset="0"/>
                <a:ea typeface="Times New Roman" panose="02020603050405020304" pitchFamily="18" charset="0"/>
                <a:cs typeface="Arial" panose="020B0604020202020204" pitchFamily="34" charset="0"/>
              </a:rPr>
            </a:br>
            <a:endParaRPr lang="en-AU" sz="3300" dirty="0">
              <a:solidFill>
                <a:schemeClr val="tx1">
                  <a:lumMod val="85000"/>
                  <a:lumOff val="15000"/>
                </a:schemeClr>
              </a:solidFill>
              <a:latin typeface="Loubag Medium" panose="020B0604020202020204" charset="0"/>
            </a:endParaRPr>
          </a:p>
        </p:txBody>
      </p:sp>
    </p:spTree>
    <p:extLst>
      <p:ext uri="{BB962C8B-B14F-4D97-AF65-F5344CB8AC3E}">
        <p14:creationId xmlns:p14="http://schemas.microsoft.com/office/powerpoint/2010/main" val="1389664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688525" y="571499"/>
            <a:ext cx="16910950" cy="9144001"/>
          </a:xfrm>
        </p:spPr>
        <p:txBody>
          <a:bodyPr anchor="b">
            <a:normAutofit/>
          </a:bodyPr>
          <a:lstStyle/>
          <a:p>
            <a:pPr lvl="0" algn="l">
              <a:lnSpc>
                <a:spcPct val="150000"/>
              </a:lnSpc>
              <a:spcBef>
                <a:spcPts val="300"/>
              </a:spcBef>
            </a:pPr>
            <a:r>
              <a:rPr lang="en-AU" sz="3300" dirty="0">
                <a:solidFill>
                  <a:schemeClr val="tx1">
                    <a:lumMod val="85000"/>
                    <a:lumOff val="15000"/>
                  </a:schemeClr>
                </a:solidFill>
                <a:latin typeface="Loubag Medium" panose="020B0604020202020204" charset="0"/>
              </a:rPr>
              <a:t>Family Law Courts have introduced the “</a:t>
            </a:r>
            <a:r>
              <a:rPr lang="en-AU" sz="3300" dirty="0">
                <a:solidFill>
                  <a:srgbClr val="FF0000"/>
                </a:solidFill>
                <a:latin typeface="Loubag Medium" panose="020B0604020202020204" charset="0"/>
              </a:rPr>
              <a:t>Evatt List”  </a:t>
            </a:r>
            <a:r>
              <a:rPr lang="en-AU" sz="3300" dirty="0">
                <a:solidFill>
                  <a:schemeClr val="tx1">
                    <a:lumMod val="85000"/>
                    <a:lumOff val="15000"/>
                  </a:schemeClr>
                </a:solidFill>
                <a:latin typeface="Loubag Medium" panose="020B0604020202020204" charset="0"/>
              </a:rPr>
              <a:t>for high risk matters.</a:t>
            </a:r>
            <a:br>
              <a:rPr lang="en-AU" sz="3300" dirty="0">
                <a:solidFill>
                  <a:schemeClr val="tx1">
                    <a:lumMod val="85000"/>
                    <a:lumOff val="15000"/>
                  </a:schemeClr>
                </a:solidFill>
                <a:latin typeface="Loubag Medium" panose="020B0604020202020204" charset="0"/>
              </a:rPr>
            </a:br>
            <a:r>
              <a:rPr lang="en-AU" sz="3300" dirty="0">
                <a:solidFill>
                  <a:srgbClr val="00B0F0"/>
                </a:solidFill>
                <a:latin typeface="Loubag Medium" panose="020B0604020202020204" charset="0"/>
              </a:rPr>
              <a:t>https://www.fcfcoa.gov.au/fl/lighthouse/evatt</a:t>
            </a:r>
            <a:br>
              <a:rPr lang="en-AU" sz="3300" dirty="0">
                <a:solidFill>
                  <a:schemeClr val="tx1">
                    <a:lumMod val="85000"/>
                    <a:lumOff val="15000"/>
                  </a:schemeClr>
                </a:solidFill>
                <a:latin typeface="Loubag Medium" panose="020B0604020202020204" charset="0"/>
              </a:rPr>
            </a:br>
            <a:br>
              <a:rPr lang="en-AU" sz="3300" dirty="0">
                <a:solidFill>
                  <a:schemeClr val="tx1">
                    <a:lumMod val="85000"/>
                    <a:lumOff val="15000"/>
                  </a:schemeClr>
                </a:solidFill>
                <a:latin typeface="Loubag Medium" panose="020B0604020202020204" charset="0"/>
              </a:rPr>
            </a:br>
            <a:r>
              <a:rPr lang="en-AU" sz="3300" dirty="0">
                <a:solidFill>
                  <a:schemeClr val="tx1">
                    <a:lumMod val="85000"/>
                    <a:lumOff val="15000"/>
                  </a:schemeClr>
                </a:solidFill>
                <a:latin typeface="Loubag Medium" panose="020B0604020202020204" charset="0"/>
              </a:rPr>
              <a:t>* Matters where at least one person has completed screening through the Family DOORS triage screening process and returned as high risk</a:t>
            </a:r>
            <a:br>
              <a:rPr lang="en-AU" sz="3300" dirty="0">
                <a:solidFill>
                  <a:schemeClr val="tx1">
                    <a:lumMod val="85000"/>
                    <a:lumOff val="15000"/>
                  </a:schemeClr>
                </a:solidFill>
                <a:latin typeface="Loubag Medium" panose="020B0604020202020204" charset="0"/>
              </a:rPr>
            </a:br>
            <a:br>
              <a:rPr lang="en-AU" sz="3300" dirty="0">
                <a:solidFill>
                  <a:schemeClr val="tx1">
                    <a:lumMod val="85000"/>
                    <a:lumOff val="15000"/>
                  </a:schemeClr>
                </a:solidFill>
                <a:latin typeface="Loubag Medium" panose="020B0604020202020204" charset="0"/>
              </a:rPr>
            </a:br>
            <a:r>
              <a:rPr lang="en-AU" sz="3300" dirty="0">
                <a:solidFill>
                  <a:schemeClr val="tx1">
                    <a:lumMod val="85000"/>
                    <a:lumOff val="15000"/>
                  </a:schemeClr>
                </a:solidFill>
                <a:latin typeface="Loubag Medium" panose="020B0604020202020204" charset="0"/>
              </a:rPr>
              <a:t>* one judge one family model</a:t>
            </a:r>
            <a:br>
              <a:rPr lang="en-AU" sz="3300" dirty="0">
                <a:solidFill>
                  <a:schemeClr val="tx1">
                    <a:lumMod val="85000"/>
                    <a:lumOff val="15000"/>
                  </a:schemeClr>
                </a:solidFill>
                <a:latin typeface="Loubag Medium" panose="020B0604020202020204" charset="0"/>
              </a:rPr>
            </a:br>
            <a:br>
              <a:rPr lang="en-AU" sz="3300" dirty="0">
                <a:solidFill>
                  <a:schemeClr val="tx1">
                    <a:lumMod val="85000"/>
                    <a:lumOff val="15000"/>
                  </a:schemeClr>
                </a:solidFill>
                <a:latin typeface="Loubag Medium" panose="020B0604020202020204" charset="0"/>
              </a:rPr>
            </a:br>
            <a:r>
              <a:rPr lang="en-AU" sz="3300" dirty="0">
                <a:solidFill>
                  <a:schemeClr val="tx1">
                    <a:lumMod val="85000"/>
                    <a:lumOff val="15000"/>
                  </a:schemeClr>
                </a:solidFill>
                <a:latin typeface="Loubag Medium" panose="020B0604020202020204" charset="0"/>
              </a:rPr>
              <a:t>* prioritise matters where there is high risk</a:t>
            </a:r>
            <a:br>
              <a:rPr lang="en-AU" sz="3300" dirty="0">
                <a:solidFill>
                  <a:schemeClr val="tx1">
                    <a:lumMod val="85000"/>
                    <a:lumOff val="15000"/>
                  </a:schemeClr>
                </a:solidFill>
                <a:latin typeface="Loubag Medium" panose="020B0604020202020204" charset="0"/>
              </a:rPr>
            </a:br>
            <a:br>
              <a:rPr lang="en-AU" sz="3300" dirty="0">
                <a:solidFill>
                  <a:schemeClr val="tx1">
                    <a:lumMod val="85000"/>
                    <a:lumOff val="15000"/>
                  </a:schemeClr>
                </a:solidFill>
                <a:latin typeface="Loubag Medium" panose="020B0604020202020204" charset="0"/>
              </a:rPr>
            </a:br>
            <a:r>
              <a:rPr lang="en-AU" sz="3300" dirty="0">
                <a:solidFill>
                  <a:schemeClr val="tx1">
                    <a:lumMod val="85000"/>
                    <a:lumOff val="15000"/>
                  </a:schemeClr>
                </a:solidFill>
                <a:latin typeface="Loubag Medium" panose="020B0604020202020204" charset="0"/>
              </a:rPr>
              <a:t>* cases are closely case managed</a:t>
            </a:r>
            <a:br>
              <a:rPr lang="en-AU" sz="3300" dirty="0">
                <a:solidFill>
                  <a:schemeClr val="tx1">
                    <a:lumMod val="85000"/>
                    <a:lumOff val="15000"/>
                  </a:schemeClr>
                </a:solidFill>
                <a:latin typeface="Loubag Medium" panose="020B0604020202020204" charset="0"/>
              </a:rPr>
            </a:br>
            <a:endParaRPr lang="en-AU" sz="3300" dirty="0">
              <a:solidFill>
                <a:schemeClr val="tx1">
                  <a:lumMod val="85000"/>
                  <a:lumOff val="15000"/>
                </a:schemeClr>
              </a:solidFill>
              <a:latin typeface="Loubag Medium" panose="020B0604020202020204" charset="0"/>
            </a:endParaRPr>
          </a:p>
        </p:txBody>
      </p:sp>
    </p:spTree>
    <p:extLst>
      <p:ext uri="{BB962C8B-B14F-4D97-AF65-F5344CB8AC3E}">
        <p14:creationId xmlns:p14="http://schemas.microsoft.com/office/powerpoint/2010/main" val="697815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914400" y="266700"/>
            <a:ext cx="16910950" cy="9144001"/>
          </a:xfrm>
        </p:spPr>
        <p:txBody>
          <a:bodyPr anchor="b">
            <a:normAutofit fontScale="90000"/>
          </a:bodyPr>
          <a:lstStyle/>
          <a:p>
            <a:pPr lvl="0" algn="l">
              <a:lnSpc>
                <a:spcPct val="150000"/>
              </a:lnSpc>
              <a:spcBef>
                <a:spcPts val="300"/>
              </a:spcBef>
            </a:pPr>
            <a:r>
              <a:rPr lang="en-AU" sz="3300" u="sng" dirty="0">
                <a:solidFill>
                  <a:schemeClr val="tx1">
                    <a:lumMod val="85000"/>
                    <a:lumOff val="15000"/>
                  </a:schemeClr>
                </a:solidFill>
                <a:latin typeface="Times New Roman" panose="02020603050405020304" pitchFamily="18" charset="0"/>
                <a:cs typeface="Times New Roman" panose="02020603050405020304" pitchFamily="18" charset="0"/>
              </a:rPr>
              <a:t>Helpful Services – You may wish to consider these where there are allegations of DV</a:t>
            </a:r>
            <a:br>
              <a:rPr lang="en-AU" sz="3300" dirty="0">
                <a:solidFill>
                  <a:schemeClr val="tx1">
                    <a:lumMod val="85000"/>
                    <a:lumOff val="15000"/>
                  </a:schemeClr>
                </a:solidFill>
                <a:latin typeface="Times New Roman" panose="02020603050405020304" pitchFamily="18" charset="0"/>
                <a:cs typeface="Times New Roman" panose="02020603050405020304" pitchFamily="18" charset="0"/>
              </a:rPr>
            </a:br>
            <a:r>
              <a:rPr lang="en-AU" sz="3300" dirty="0">
                <a:solidFill>
                  <a:schemeClr val="tx1">
                    <a:lumMod val="85000"/>
                    <a:lumOff val="15000"/>
                  </a:schemeClr>
                </a:solidFill>
                <a:latin typeface="Times New Roman" panose="02020603050405020304" pitchFamily="18" charset="0"/>
                <a:cs typeface="Times New Roman" panose="02020603050405020304" pitchFamily="18" charset="0"/>
              </a:rPr>
              <a:t>* Behaviour change programs</a:t>
            </a:r>
            <a:br>
              <a:rPr lang="en-AU" sz="3300" dirty="0">
                <a:solidFill>
                  <a:schemeClr val="tx1">
                    <a:lumMod val="85000"/>
                    <a:lumOff val="15000"/>
                  </a:schemeClr>
                </a:solidFill>
                <a:latin typeface="Times New Roman" panose="02020603050405020304" pitchFamily="18" charset="0"/>
                <a:cs typeface="Times New Roman" panose="02020603050405020304" pitchFamily="18" charset="0"/>
              </a:rPr>
            </a:br>
            <a:r>
              <a:rPr lang="en-AU" sz="3300" dirty="0">
                <a:solidFill>
                  <a:schemeClr val="tx1">
                    <a:lumMod val="85000"/>
                    <a:lumOff val="15000"/>
                  </a:schemeClr>
                </a:solidFill>
                <a:latin typeface="Times New Roman" panose="02020603050405020304" pitchFamily="18" charset="0"/>
                <a:cs typeface="Times New Roman" panose="02020603050405020304" pitchFamily="18" charset="0"/>
              </a:rPr>
              <a:t>* Anger management programs</a:t>
            </a:r>
            <a:br>
              <a:rPr lang="en-AU" sz="3300" dirty="0">
                <a:solidFill>
                  <a:schemeClr val="tx1">
                    <a:lumMod val="85000"/>
                    <a:lumOff val="15000"/>
                  </a:schemeClr>
                </a:solidFill>
                <a:latin typeface="Times New Roman" panose="02020603050405020304" pitchFamily="18" charset="0"/>
                <a:cs typeface="Times New Roman" panose="02020603050405020304" pitchFamily="18" charset="0"/>
              </a:rPr>
            </a:br>
            <a:r>
              <a:rPr lang="en-AU" sz="3300" dirty="0">
                <a:solidFill>
                  <a:schemeClr val="tx1">
                    <a:lumMod val="85000"/>
                    <a:lumOff val="15000"/>
                  </a:schemeClr>
                </a:solidFill>
                <a:latin typeface="Times New Roman" panose="02020603050405020304" pitchFamily="18" charset="0"/>
                <a:cs typeface="Times New Roman" panose="02020603050405020304" pitchFamily="18" charset="0"/>
              </a:rPr>
              <a:t>* Substance abuse programs/ courses</a:t>
            </a:r>
            <a:br>
              <a:rPr lang="en-AU" sz="3300" dirty="0">
                <a:solidFill>
                  <a:schemeClr val="tx1">
                    <a:lumMod val="85000"/>
                    <a:lumOff val="15000"/>
                  </a:schemeClr>
                </a:solidFill>
                <a:latin typeface="Times New Roman" panose="02020603050405020304" pitchFamily="18" charset="0"/>
                <a:cs typeface="Times New Roman" panose="02020603050405020304" pitchFamily="18" charset="0"/>
              </a:rPr>
            </a:br>
            <a:r>
              <a:rPr lang="en-AU" sz="3300" dirty="0">
                <a:solidFill>
                  <a:schemeClr val="tx1">
                    <a:lumMod val="85000"/>
                    <a:lumOff val="15000"/>
                  </a:schemeClr>
                </a:solidFill>
                <a:latin typeface="Times New Roman" panose="02020603050405020304" pitchFamily="18" charset="0"/>
                <a:cs typeface="Times New Roman" panose="02020603050405020304" pitchFamily="18" charset="0"/>
              </a:rPr>
              <a:t>* parenting courses (POP, circle of security)</a:t>
            </a:r>
            <a:br>
              <a:rPr lang="en-AU" sz="3300" dirty="0">
                <a:solidFill>
                  <a:schemeClr val="tx1">
                    <a:lumMod val="85000"/>
                    <a:lumOff val="15000"/>
                  </a:schemeClr>
                </a:solidFill>
                <a:latin typeface="Times New Roman" panose="02020603050405020304" pitchFamily="18" charset="0"/>
                <a:cs typeface="Times New Roman" panose="02020603050405020304" pitchFamily="18" charset="0"/>
              </a:rPr>
            </a:br>
            <a:r>
              <a:rPr lang="en-AU" sz="3300" dirty="0">
                <a:solidFill>
                  <a:schemeClr val="tx1">
                    <a:lumMod val="85000"/>
                    <a:lumOff val="15000"/>
                  </a:schemeClr>
                </a:solidFill>
                <a:latin typeface="Times New Roman" panose="02020603050405020304" pitchFamily="18" charset="0"/>
                <a:cs typeface="Times New Roman" panose="02020603050405020304" pitchFamily="18" charset="0"/>
              </a:rPr>
              <a:t>* trauma counselling where needed</a:t>
            </a:r>
            <a:br>
              <a:rPr lang="en-AU" sz="3300" dirty="0">
                <a:solidFill>
                  <a:schemeClr val="tx1">
                    <a:lumMod val="85000"/>
                    <a:lumOff val="15000"/>
                  </a:schemeClr>
                </a:solidFill>
                <a:latin typeface="Times New Roman" panose="02020603050405020304" pitchFamily="18" charset="0"/>
                <a:cs typeface="Times New Roman" panose="02020603050405020304" pitchFamily="18" charset="0"/>
              </a:rPr>
            </a:br>
            <a:br>
              <a:rPr lang="en-AU" sz="3300" dirty="0">
                <a:solidFill>
                  <a:schemeClr val="tx1">
                    <a:lumMod val="85000"/>
                    <a:lumOff val="15000"/>
                  </a:schemeClr>
                </a:solidFill>
                <a:latin typeface="Times New Roman" panose="02020603050405020304" pitchFamily="18" charset="0"/>
                <a:cs typeface="Times New Roman" panose="02020603050405020304" pitchFamily="18" charset="0"/>
              </a:rPr>
            </a:br>
            <a:r>
              <a:rPr lang="en-AU" sz="3300" dirty="0">
                <a:solidFill>
                  <a:schemeClr val="tx1">
                    <a:lumMod val="85000"/>
                    <a:lumOff val="15000"/>
                  </a:schemeClr>
                </a:solidFill>
                <a:latin typeface="Times New Roman" panose="02020603050405020304" pitchFamily="18" charset="0"/>
                <a:cs typeface="Times New Roman" panose="02020603050405020304" pitchFamily="18" charset="0"/>
              </a:rPr>
              <a:t>There is still a need to ensure any service suggested will target the cause or dynamics underlying the poor behaviour. Collaboration and integration can be key. (</a:t>
            </a:r>
            <a:r>
              <a:rPr lang="en-AU" sz="2800" dirty="0" err="1">
                <a:solidFill>
                  <a:schemeClr val="tx1">
                    <a:lumMod val="85000"/>
                    <a:lumOff val="15000"/>
                  </a:schemeClr>
                </a:solidFill>
                <a:latin typeface="Times New Roman" panose="02020603050405020304" pitchFamily="18" charset="0"/>
                <a:cs typeface="Times New Roman" panose="02020603050405020304" pitchFamily="18" charset="0"/>
              </a:rPr>
              <a:t>eg</a:t>
            </a:r>
            <a:r>
              <a:rPr lang="en-AU" sz="2800" dirty="0">
                <a:solidFill>
                  <a:schemeClr val="tx1">
                    <a:lumMod val="85000"/>
                    <a:lumOff val="15000"/>
                  </a:schemeClr>
                </a:solidFill>
                <a:latin typeface="Times New Roman" panose="02020603050405020304" pitchFamily="18" charset="0"/>
                <a:cs typeface="Times New Roman" panose="02020603050405020304" pitchFamily="18" charset="0"/>
              </a:rPr>
              <a:t> Evan Stark “</a:t>
            </a:r>
            <a:r>
              <a:rPr lang="en-AU" sz="2800" i="1" dirty="0">
                <a:solidFill>
                  <a:schemeClr val="tx1">
                    <a:lumMod val="85000"/>
                    <a:lumOff val="15000"/>
                  </a:schemeClr>
                </a:solidFill>
                <a:latin typeface="Times New Roman" panose="02020603050405020304" pitchFamily="18" charset="0"/>
                <a:cs typeface="Times New Roman" panose="02020603050405020304" pitchFamily="18" charset="0"/>
              </a:rPr>
              <a:t>Coercive Control – how men entrap women in persona lif</a:t>
            </a:r>
            <a:r>
              <a:rPr lang="en-AU" sz="2800" dirty="0">
                <a:solidFill>
                  <a:schemeClr val="tx1">
                    <a:lumMod val="85000"/>
                    <a:lumOff val="15000"/>
                  </a:schemeClr>
                </a:solidFill>
                <a:latin typeface="Times New Roman" panose="02020603050405020304" pitchFamily="18" charset="0"/>
                <a:cs typeface="Times New Roman" panose="02020603050405020304" pitchFamily="18" charset="0"/>
              </a:rPr>
              <a:t>e” 2007 p73 – Stark gives an example of how Carl could get what he wanted from Joanne without resorting to [physical] violence. “</a:t>
            </a:r>
            <a:r>
              <a:rPr lang="en-AU" sz="2800" i="1" dirty="0">
                <a:solidFill>
                  <a:schemeClr val="tx1">
                    <a:lumMod val="85000"/>
                    <a:lumOff val="15000"/>
                  </a:schemeClr>
                </a:solidFill>
                <a:latin typeface="Times New Roman" panose="02020603050405020304" pitchFamily="18" charset="0"/>
                <a:cs typeface="Times New Roman" panose="02020603050405020304" pitchFamily="18" charset="0"/>
              </a:rPr>
              <a:t>Carl’s quiet rage  was </a:t>
            </a:r>
            <a:r>
              <a:rPr lang="en-AU" sz="2800" i="1" dirty="0">
                <a:solidFill>
                  <a:srgbClr val="FF0000"/>
                </a:solidFill>
                <a:latin typeface="Times New Roman" panose="02020603050405020304" pitchFamily="18" charset="0"/>
                <a:cs typeface="Times New Roman" panose="02020603050405020304" pitchFamily="18" charset="0"/>
              </a:rPr>
              <a:t>even more intimidating </a:t>
            </a:r>
            <a:r>
              <a:rPr lang="en-AU" sz="2800" i="1" dirty="0">
                <a:solidFill>
                  <a:schemeClr val="tx1">
                    <a:lumMod val="85000"/>
                    <a:lumOff val="15000"/>
                  </a:schemeClr>
                </a:solidFill>
                <a:latin typeface="Times New Roman" panose="02020603050405020304" pitchFamily="18" charset="0"/>
                <a:cs typeface="Times New Roman" panose="02020603050405020304" pitchFamily="18" charset="0"/>
              </a:rPr>
              <a:t>than his assaults. Only now , she was isolated as well and had neither a name for nor the space to explore her feelings of entrapment”.</a:t>
            </a:r>
            <a:br>
              <a:rPr lang="en-AU" sz="2800" i="1" dirty="0">
                <a:solidFill>
                  <a:schemeClr val="tx1">
                    <a:lumMod val="85000"/>
                    <a:lumOff val="15000"/>
                  </a:schemeClr>
                </a:solidFill>
                <a:latin typeface="Times New Roman" panose="02020603050405020304" pitchFamily="18" charset="0"/>
                <a:cs typeface="Times New Roman" panose="02020603050405020304" pitchFamily="18" charset="0"/>
              </a:rPr>
            </a:br>
            <a:endParaRPr lang="en-AU" sz="2800" i="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68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838200" y="742335"/>
            <a:ext cx="16992600" cy="8802329"/>
          </a:xfrm>
        </p:spPr>
        <p:txBody>
          <a:bodyPr anchor="b">
            <a:noAutofit/>
          </a:bodyPr>
          <a:lstStyle/>
          <a:p>
            <a:pPr lvl="0" algn="l">
              <a:lnSpc>
                <a:spcPct val="150000"/>
              </a:lnSpc>
              <a:spcBef>
                <a:spcPts val="300"/>
              </a:spcBef>
            </a:pPr>
            <a:r>
              <a:rPr lang="en-AU" sz="4000" b="1" dirty="0">
                <a:latin typeface="Loubag Medium" panose="020B0604020202020204" charset="0"/>
                <a:cs typeface="Times New Roman" panose="02020603050405020304" pitchFamily="18" charset="0"/>
              </a:rPr>
              <a:t>		</a:t>
            </a:r>
            <a:r>
              <a:rPr lang="en-AU" sz="3500" b="1" dirty="0">
                <a:latin typeface="Loubag Medium" panose="020B0604020202020204" charset="0"/>
                <a:cs typeface="Times New Roman" panose="02020603050405020304" pitchFamily="18" charset="0"/>
              </a:rPr>
              <a:t>EXPECTATIONS OF LITIGANTS IN COURT MATTERS</a:t>
            </a:r>
            <a:br>
              <a:rPr lang="en-AU" sz="3200" dirty="0">
                <a:latin typeface="Loubag Medium" panose="020B0604020202020204" charset="0"/>
                <a:cs typeface="Times New Roman" panose="02020603050405020304" pitchFamily="18" charset="0"/>
              </a:rPr>
            </a:br>
            <a:br>
              <a:rPr lang="en-AU" sz="3200" dirty="0">
                <a:latin typeface="Loubag Medium" panose="020B0604020202020204" charset="0"/>
                <a:cs typeface="Times New Roman" panose="02020603050405020304" pitchFamily="18" charset="0"/>
              </a:rPr>
            </a:br>
            <a:r>
              <a:rPr lang="en-AU" sz="3000" dirty="0">
                <a:latin typeface="Loubag Medium" panose="020B0604020202020204" charset="0"/>
                <a:cs typeface="Times New Roman" panose="02020603050405020304" pitchFamily="18" charset="0"/>
              </a:rPr>
              <a:t>* 	</a:t>
            </a:r>
            <a:r>
              <a:rPr lang="en-AU" sz="3000" dirty="0">
                <a:effectLst/>
                <a:latin typeface="Loubag Medium" panose="020B0604020202020204" charset="0"/>
                <a:ea typeface="Times New Roman" panose="02020603050405020304" pitchFamily="18" charset="0"/>
                <a:cs typeface="Times New Roman" panose="02020603050405020304" pitchFamily="18" charset="0"/>
              </a:rPr>
              <a:t>A domestic violence order will stop domestic violence (and police will 	prosecute when a person continues coercive and controlling behaviour)</a:t>
            </a:r>
            <a:br>
              <a:rPr lang="en-AU" sz="3000" dirty="0">
                <a:effectLst/>
                <a:latin typeface="Loubag Medium" panose="020B0604020202020204" charset="0"/>
                <a:ea typeface="Times New Roman" panose="02020603050405020304" pitchFamily="18" charset="0"/>
                <a:cs typeface="Times New Roman" panose="02020603050405020304" pitchFamily="18" charset="0"/>
              </a:rPr>
            </a:br>
            <a:r>
              <a:rPr lang="en-AU" sz="3000" dirty="0">
                <a:effectLst/>
                <a:latin typeface="Loubag Medium" panose="020B0604020202020204" charset="0"/>
                <a:ea typeface="Times New Roman" panose="02020603050405020304" pitchFamily="18" charset="0"/>
                <a:cs typeface="Times New Roman" panose="02020603050405020304" pitchFamily="18" charset="0"/>
              </a:rPr>
              <a:t> </a:t>
            </a:r>
            <a:br>
              <a:rPr lang="en-AU" sz="3000" dirty="0">
                <a:effectLst/>
                <a:latin typeface="Loubag Medium" panose="020B0604020202020204" charset="0"/>
                <a:ea typeface="Times New Roman" panose="02020603050405020304" pitchFamily="18" charset="0"/>
                <a:cs typeface="Times New Roman" panose="02020603050405020304" pitchFamily="18" charset="0"/>
              </a:rPr>
            </a:br>
            <a:r>
              <a:rPr lang="en-AU" sz="3000" dirty="0">
                <a:effectLst/>
                <a:latin typeface="Loubag Medium" panose="020B0604020202020204" charset="0"/>
                <a:ea typeface="Times New Roman" panose="02020603050405020304" pitchFamily="18" charset="0"/>
                <a:cs typeface="Times New Roman" panose="02020603050405020304" pitchFamily="18" charset="0"/>
              </a:rPr>
              <a:t>* 	Courts and single experts have a good understanding of coercive control and 	can recognise it when it occurs in relationships</a:t>
            </a:r>
            <a:br>
              <a:rPr lang="en-AU" sz="3000" dirty="0">
                <a:effectLst/>
                <a:latin typeface="Loubag Medium" panose="020B0604020202020204" charset="0"/>
                <a:ea typeface="Times New Roman" panose="02020603050405020304" pitchFamily="18" charset="0"/>
                <a:cs typeface="Times New Roman" panose="02020603050405020304" pitchFamily="18" charset="0"/>
              </a:rPr>
            </a:br>
            <a:r>
              <a:rPr lang="en-AU" sz="3000" dirty="0">
                <a:effectLst/>
                <a:latin typeface="Loubag Medium" panose="020B0604020202020204" charset="0"/>
                <a:ea typeface="Times New Roman" panose="02020603050405020304" pitchFamily="18" charset="0"/>
                <a:cs typeface="Times New Roman" panose="02020603050405020304" pitchFamily="18" charset="0"/>
              </a:rPr>
              <a:t> </a:t>
            </a:r>
            <a:br>
              <a:rPr lang="en-AU" sz="3000" dirty="0">
                <a:effectLst/>
                <a:latin typeface="Loubag Medium" panose="020B0604020202020204" charset="0"/>
                <a:ea typeface="Times New Roman" panose="02020603050405020304" pitchFamily="18" charset="0"/>
                <a:cs typeface="Times New Roman" panose="02020603050405020304" pitchFamily="18" charset="0"/>
              </a:rPr>
            </a:br>
            <a:r>
              <a:rPr lang="en-AU" sz="3000" dirty="0">
                <a:effectLst/>
                <a:latin typeface="Loubag Medium" panose="020B0604020202020204" charset="0"/>
                <a:ea typeface="Times New Roman" panose="02020603050405020304" pitchFamily="18" charset="0"/>
                <a:cs typeface="Times New Roman" panose="02020603050405020304" pitchFamily="18" charset="0"/>
              </a:rPr>
              <a:t>* 	Perpetrators will be held accountable for their actions</a:t>
            </a:r>
            <a:br>
              <a:rPr lang="en-AU" sz="3000" dirty="0">
                <a:effectLst/>
                <a:latin typeface="Loubag Medium" panose="020B0604020202020204" charset="0"/>
                <a:ea typeface="Times New Roman" panose="02020603050405020304" pitchFamily="18" charset="0"/>
                <a:cs typeface="Times New Roman" panose="02020603050405020304" pitchFamily="18" charset="0"/>
              </a:rPr>
            </a:br>
            <a:br>
              <a:rPr lang="en-AU" sz="3000" dirty="0">
                <a:effectLst/>
                <a:latin typeface="Loubag Medium" panose="020B0604020202020204" charset="0"/>
                <a:ea typeface="Times New Roman" panose="02020603050405020304" pitchFamily="18" charset="0"/>
                <a:cs typeface="Times New Roman" panose="02020603050405020304" pitchFamily="18" charset="0"/>
              </a:rPr>
            </a:br>
            <a:r>
              <a:rPr lang="en-AU" sz="3000" dirty="0">
                <a:effectLst/>
                <a:latin typeface="Loubag Medium" panose="020B0604020202020204" charset="0"/>
                <a:ea typeface="Times New Roman" panose="02020603050405020304" pitchFamily="18" charset="0"/>
                <a:cs typeface="Times New Roman" panose="02020603050405020304" pitchFamily="18" charset="0"/>
              </a:rPr>
              <a:t>* 	The cour</a:t>
            </a:r>
            <a:r>
              <a:rPr lang="en-AU" sz="3000" dirty="0">
                <a:latin typeface="Loubag Medium" panose="020B0604020202020204" charset="0"/>
                <a:ea typeface="Times New Roman" panose="02020603050405020304" pitchFamily="18" charset="0"/>
                <a:cs typeface="Times New Roman" panose="02020603050405020304" pitchFamily="18" charset="0"/>
              </a:rPr>
              <a:t>t process will not cause them further trauma and  be part of the 	“victim blaming” process</a:t>
            </a:r>
            <a:endParaRPr lang="en-AU" sz="3000" dirty="0">
              <a:solidFill>
                <a:schemeClr val="tx1">
                  <a:lumMod val="85000"/>
                  <a:lumOff val="15000"/>
                </a:schemeClr>
              </a:solidFill>
              <a:latin typeface="Loubag Medium" panose="020B0604020202020204" charset="0"/>
            </a:endParaRPr>
          </a:p>
        </p:txBody>
      </p:sp>
    </p:spTree>
    <p:extLst>
      <p:ext uri="{BB962C8B-B14F-4D97-AF65-F5344CB8AC3E}">
        <p14:creationId xmlns:p14="http://schemas.microsoft.com/office/powerpoint/2010/main" val="152270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1066800" y="495301"/>
            <a:ext cx="16992600" cy="9335728"/>
          </a:xfrm>
        </p:spPr>
        <p:txBody>
          <a:bodyPr anchor="b">
            <a:noAutofit/>
          </a:bodyPr>
          <a:lstStyle/>
          <a:p>
            <a:pPr lvl="0" algn="l">
              <a:lnSpc>
                <a:spcPct val="150000"/>
              </a:lnSpc>
              <a:spcBef>
                <a:spcPts val="300"/>
              </a:spcBef>
            </a:pPr>
            <a:r>
              <a:rPr lang="en-AU" sz="3500" b="1" dirty="0">
                <a:solidFill>
                  <a:schemeClr val="tx1">
                    <a:lumMod val="85000"/>
                    <a:lumOff val="15000"/>
                  </a:schemeClr>
                </a:solidFill>
                <a:latin typeface="Loubag Medium" panose="020B0604020202020204" charset="0"/>
                <a:cs typeface="Times New Roman" panose="02020603050405020304" pitchFamily="18" charset="0"/>
              </a:rPr>
              <a:t>			REALITY FOR LITIGANTS IN COURT MATTERS</a:t>
            </a:r>
            <a:br>
              <a:rPr lang="en-AU" sz="2500" dirty="0">
                <a:solidFill>
                  <a:schemeClr val="tx1">
                    <a:lumMod val="85000"/>
                    <a:lumOff val="15000"/>
                  </a:schemeClr>
                </a:solidFill>
                <a:latin typeface="Loubag Medium" panose="020B0604020202020204" charset="0"/>
                <a:cs typeface="Times New Roman" panose="02020603050405020304" pitchFamily="18" charset="0"/>
              </a:rPr>
            </a:br>
            <a:br>
              <a:rPr lang="en-AU" sz="3000" dirty="0">
                <a:solidFill>
                  <a:schemeClr val="tx1">
                    <a:lumMod val="85000"/>
                    <a:lumOff val="15000"/>
                  </a:schemeClr>
                </a:solidFill>
                <a:latin typeface="Loubag Medium" panose="020B0604020202020204" charset="0"/>
                <a:cs typeface="Times New Roman" panose="02020603050405020304" pitchFamily="18" charset="0"/>
              </a:rPr>
            </a:br>
            <a:r>
              <a:rPr lang="en-AU" sz="3000" dirty="0">
                <a:solidFill>
                  <a:schemeClr val="tx1">
                    <a:lumMod val="85000"/>
                    <a:lumOff val="15000"/>
                  </a:schemeClr>
                </a:solidFill>
                <a:latin typeface="Loubag Medium" panose="020B0604020202020204" charset="0"/>
                <a:cs typeface="Times New Roman" panose="02020603050405020304" pitchFamily="18" charset="0"/>
              </a:rPr>
              <a:t>* 	Recalling details of the abuse they have experienced (particularly when they 	have tried to 	forget it) can be extremely difficult. Unresolved trauma may 	make victims appear less credible.</a:t>
            </a:r>
            <a:br>
              <a:rPr lang="en-AU" sz="3000" dirty="0">
                <a:solidFill>
                  <a:schemeClr val="tx1">
                    <a:lumMod val="85000"/>
                    <a:lumOff val="15000"/>
                  </a:schemeClr>
                </a:solidFill>
                <a:latin typeface="Loubag Medium" panose="020B0604020202020204" charset="0"/>
                <a:cs typeface="Times New Roman" panose="02020603050405020304" pitchFamily="18" charset="0"/>
              </a:rPr>
            </a:br>
            <a:r>
              <a:rPr lang="en-AU" sz="3000" dirty="0">
                <a:solidFill>
                  <a:schemeClr val="tx1">
                    <a:lumMod val="85000"/>
                    <a:lumOff val="15000"/>
                  </a:schemeClr>
                </a:solidFill>
                <a:latin typeface="Loubag Medium" panose="020B0604020202020204" charset="0"/>
                <a:cs typeface="Times New Roman" panose="02020603050405020304" pitchFamily="18" charset="0"/>
              </a:rPr>
              <a:t>* 	Many DV victims do not get assistance from police in prosecuting domestic 	violence matters. </a:t>
            </a:r>
            <a:br>
              <a:rPr lang="en-AU" sz="3000" dirty="0">
                <a:solidFill>
                  <a:schemeClr val="tx1">
                    <a:lumMod val="85000"/>
                    <a:lumOff val="15000"/>
                  </a:schemeClr>
                </a:solidFill>
                <a:latin typeface="Loubag Medium" panose="020B0604020202020204" charset="0"/>
                <a:cs typeface="Times New Roman" panose="02020603050405020304" pitchFamily="18" charset="0"/>
              </a:rPr>
            </a:br>
            <a:r>
              <a:rPr lang="en-AU" sz="3000" dirty="0">
                <a:solidFill>
                  <a:schemeClr val="tx1">
                    <a:lumMod val="85000"/>
                    <a:lumOff val="15000"/>
                  </a:schemeClr>
                </a:solidFill>
                <a:latin typeface="Loubag Medium" panose="020B0604020202020204" charset="0"/>
                <a:cs typeface="Times New Roman" panose="02020603050405020304" pitchFamily="18" charset="0"/>
              </a:rPr>
              <a:t>* 	Legal fees can be an added cause of stress and are a serious impediment to 	victims proceeding with private DV applications.</a:t>
            </a:r>
            <a:br>
              <a:rPr lang="en-AU" sz="3000" dirty="0">
                <a:solidFill>
                  <a:schemeClr val="tx1">
                    <a:lumMod val="85000"/>
                    <a:lumOff val="15000"/>
                  </a:schemeClr>
                </a:solidFill>
                <a:latin typeface="Loubag Medium" panose="020B0604020202020204" charset="0"/>
                <a:cs typeface="Times New Roman" panose="02020603050405020304" pitchFamily="18" charset="0"/>
              </a:rPr>
            </a:br>
            <a:r>
              <a:rPr lang="en-AU" sz="3000" dirty="0">
                <a:solidFill>
                  <a:schemeClr val="tx1">
                    <a:lumMod val="85000"/>
                    <a:lumOff val="15000"/>
                  </a:schemeClr>
                </a:solidFill>
                <a:latin typeface="Loubag Medium" panose="020B0604020202020204" charset="0"/>
                <a:cs typeface="Times New Roman" panose="02020603050405020304" pitchFamily="18" charset="0"/>
              </a:rPr>
              <a:t>* 	Many victims struggle with the emotional energy and time required to 	prepare court material.</a:t>
            </a:r>
            <a:br>
              <a:rPr lang="en-AU" sz="3000" dirty="0">
                <a:solidFill>
                  <a:schemeClr val="tx1">
                    <a:lumMod val="85000"/>
                    <a:lumOff val="15000"/>
                  </a:schemeClr>
                </a:solidFill>
                <a:latin typeface="Loubag Medium" panose="020B0604020202020204" charset="0"/>
                <a:cs typeface="Times New Roman" panose="02020603050405020304" pitchFamily="18" charset="0"/>
              </a:rPr>
            </a:br>
            <a:r>
              <a:rPr lang="en-AU" sz="3000" dirty="0">
                <a:solidFill>
                  <a:schemeClr val="tx1">
                    <a:lumMod val="85000"/>
                    <a:lumOff val="15000"/>
                  </a:schemeClr>
                </a:solidFill>
                <a:latin typeface="Loubag Medium" panose="020B0604020202020204" charset="0"/>
                <a:cs typeface="Times New Roman" panose="02020603050405020304" pitchFamily="18" charset="0"/>
              </a:rPr>
              <a:t>* 	Understanding the specificity required for court affidavits is difficult for 	parties when they are not legally represented.</a:t>
            </a:r>
            <a:endParaRPr lang="en-AU" sz="3000" dirty="0">
              <a:solidFill>
                <a:schemeClr val="tx1">
                  <a:lumMod val="85000"/>
                  <a:lumOff val="15000"/>
                </a:schemeClr>
              </a:solidFill>
              <a:latin typeface="Loubag Medium" panose="020B0604020202020204" charset="0"/>
            </a:endParaRPr>
          </a:p>
        </p:txBody>
      </p:sp>
    </p:spTree>
    <p:extLst>
      <p:ext uri="{BB962C8B-B14F-4D97-AF65-F5344CB8AC3E}">
        <p14:creationId xmlns:p14="http://schemas.microsoft.com/office/powerpoint/2010/main" val="2494087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914400" y="780435"/>
            <a:ext cx="15621000" cy="8726129"/>
          </a:xfrm>
        </p:spPr>
        <p:txBody>
          <a:bodyPr anchor="b">
            <a:normAutofit fontScale="90000"/>
          </a:bodyPr>
          <a:lstStyle/>
          <a:p>
            <a:pPr>
              <a:lnSpc>
                <a:spcPct val="150000"/>
              </a:lnSpc>
            </a:pPr>
            <a:r>
              <a:rPr lang="en-AU" sz="5000" b="1" dirty="0">
                <a:solidFill>
                  <a:schemeClr val="tx1">
                    <a:lumMod val="85000"/>
                    <a:lumOff val="15000"/>
                  </a:schemeClr>
                </a:solidFill>
                <a:latin typeface="Loubag Medium" panose="020B0604020202020204" charset="0"/>
              </a:rPr>
              <a:t>Expectation of Decision Makers</a:t>
            </a:r>
            <a:br>
              <a:rPr lang="en-AU" b="1" dirty="0">
                <a:solidFill>
                  <a:schemeClr val="tx1">
                    <a:lumMod val="85000"/>
                    <a:lumOff val="15000"/>
                  </a:schemeClr>
                </a:solidFill>
                <a:latin typeface="Loubag Medium" panose="020B0604020202020204" charset="0"/>
              </a:rPr>
            </a:br>
            <a:br>
              <a:rPr lang="en-AU" dirty="0">
                <a:solidFill>
                  <a:schemeClr val="tx1">
                    <a:lumMod val="85000"/>
                    <a:lumOff val="15000"/>
                  </a:schemeClr>
                </a:solidFill>
                <a:latin typeface="Loubag Medium" panose="020B0604020202020204" charset="0"/>
              </a:rPr>
            </a:br>
            <a:r>
              <a:rPr lang="en-AU" dirty="0">
                <a:solidFill>
                  <a:schemeClr val="tx1">
                    <a:lumMod val="85000"/>
                    <a:lumOff val="15000"/>
                  </a:schemeClr>
                </a:solidFill>
                <a:latin typeface="Loubag Medium" panose="020B0604020202020204" charset="0"/>
                <a:cs typeface="Times New Roman" panose="02020603050405020304" pitchFamily="18" charset="0"/>
              </a:rPr>
              <a:t>Decision makers in family law matters require parents to demonstrate capacity for emotional insight, intelligence, common sense, be compassionate for the other parent and focus on the needs of the children.</a:t>
            </a:r>
            <a:br>
              <a:rPr lang="en-AU" dirty="0">
                <a:solidFill>
                  <a:schemeClr val="tx1">
                    <a:lumMod val="85000"/>
                    <a:lumOff val="15000"/>
                  </a:schemeClr>
                </a:solidFill>
                <a:latin typeface="Loubag Medium" panose="020B0604020202020204" charset="0"/>
                <a:cs typeface="Times New Roman" panose="02020603050405020304" pitchFamily="18" charset="0"/>
              </a:rPr>
            </a:br>
            <a:br>
              <a:rPr lang="en-AU" sz="3100" dirty="0">
                <a:solidFill>
                  <a:schemeClr val="tx1">
                    <a:lumMod val="85000"/>
                    <a:lumOff val="15000"/>
                  </a:schemeClr>
                </a:solidFill>
                <a:latin typeface="Times New Roman" panose="02020603050405020304" pitchFamily="18" charset="0"/>
                <a:cs typeface="Times New Roman" panose="02020603050405020304" pitchFamily="18" charset="0"/>
              </a:rPr>
            </a:br>
            <a:br>
              <a:rPr lang="en-AU" sz="3100" dirty="0">
                <a:solidFill>
                  <a:schemeClr val="tx1">
                    <a:lumMod val="85000"/>
                    <a:lumOff val="15000"/>
                  </a:schemeClr>
                </a:solidFill>
                <a:latin typeface="Times New Roman" panose="02020603050405020304" pitchFamily="18" charset="0"/>
                <a:cs typeface="Times New Roman" panose="02020603050405020304" pitchFamily="18" charset="0"/>
              </a:rPr>
            </a:br>
            <a:endParaRPr lang="en-AU" sz="31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782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5724312" y="2628900"/>
            <a:ext cx="11344487" cy="4667864"/>
          </a:xfrm>
        </p:spPr>
        <p:txBody>
          <a:bodyPr anchor="b">
            <a:noAutofit/>
          </a:bodyPr>
          <a:lstStyle/>
          <a:p>
            <a:pPr>
              <a:lnSpc>
                <a:spcPct val="150000"/>
              </a:lnSpc>
            </a:pPr>
            <a:r>
              <a:rPr lang="en-AU" sz="5400" dirty="0">
                <a:latin typeface="Loubag Medium" panose="020B0604020202020204" charset="0"/>
              </a:rPr>
              <a:t>In reality, how many clients who are suffering the impacts of domestic violence or trauma, have this capacity?</a:t>
            </a:r>
            <a:endParaRPr lang="en-AU" sz="5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68760E0-CE1F-FC53-BD1F-5D7EC21D9F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6800" y="1638300"/>
            <a:ext cx="4313965" cy="6645838"/>
          </a:xfrm>
          <a:prstGeom prst="rect">
            <a:avLst/>
          </a:prstGeom>
        </p:spPr>
      </p:pic>
    </p:spTree>
    <p:extLst>
      <p:ext uri="{BB962C8B-B14F-4D97-AF65-F5344CB8AC3E}">
        <p14:creationId xmlns:p14="http://schemas.microsoft.com/office/powerpoint/2010/main" val="2059065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1600200" y="1866900"/>
            <a:ext cx="15468599" cy="5429864"/>
          </a:xfrm>
        </p:spPr>
        <p:txBody>
          <a:bodyPr anchor="b">
            <a:noAutofit/>
          </a:bodyPr>
          <a:lstStyle/>
          <a:p>
            <a:pPr>
              <a:lnSpc>
                <a:spcPct val="150000"/>
              </a:lnSpc>
            </a:pPr>
            <a:r>
              <a:rPr lang="en-US" sz="4500" kern="1200" dirty="0">
                <a:solidFill>
                  <a:schemeClr val="tx1"/>
                </a:solidFill>
                <a:latin typeface="Loubag Medium" panose="020B0604020202020204" charset="0"/>
              </a:rPr>
              <a:t>Many clients who have experienced DV are trying to regain or develop their sense of empowerment, sense of self and decision making capacity. Court proceedings are often counter productive to this.</a:t>
            </a:r>
            <a:endParaRPr lang="en-AU" sz="4500" dirty="0">
              <a:solidFill>
                <a:schemeClr val="tx1">
                  <a:lumMod val="85000"/>
                  <a:lumOff val="15000"/>
                </a:schemeClr>
              </a:solidFill>
              <a:latin typeface="Loubag Medium" panose="020B0604020202020204" charset="0"/>
              <a:cs typeface="Times New Roman" panose="02020603050405020304" pitchFamily="18" charset="0"/>
            </a:endParaRPr>
          </a:p>
        </p:txBody>
      </p:sp>
    </p:spTree>
    <p:extLst>
      <p:ext uri="{BB962C8B-B14F-4D97-AF65-F5344CB8AC3E}">
        <p14:creationId xmlns:p14="http://schemas.microsoft.com/office/powerpoint/2010/main" val="364167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9225153" y="1028700"/>
            <a:ext cx="8034147" cy="8229600"/>
          </a:xfrm>
          <a:prstGeom prst="rect">
            <a:avLst/>
          </a:prstGeom>
        </p:spPr>
      </p:pic>
      <p:sp>
        <p:nvSpPr>
          <p:cNvPr id="3" name="TextBox 3"/>
          <p:cNvSpPr txBox="1"/>
          <p:nvPr/>
        </p:nvSpPr>
        <p:spPr>
          <a:xfrm>
            <a:off x="1028700" y="2622550"/>
            <a:ext cx="7425259" cy="6171048"/>
          </a:xfrm>
          <a:prstGeom prst="rect">
            <a:avLst/>
          </a:prstGeom>
        </p:spPr>
        <p:txBody>
          <a:bodyPr lIns="0" tIns="0" rIns="0" bIns="0" rtlCol="0" anchor="t">
            <a:spAutoFit/>
          </a:bodyPr>
          <a:lstStyle/>
          <a:p>
            <a:pPr algn="ctr">
              <a:lnSpc>
                <a:spcPts val="9799"/>
              </a:lnSpc>
            </a:pPr>
            <a:r>
              <a:rPr lang="en-US" sz="5400" spc="27" dirty="0">
                <a:solidFill>
                  <a:srgbClr val="323232"/>
                </a:solidFill>
                <a:latin typeface="Loubag Medium"/>
              </a:rPr>
              <a:t>Challenge to you  - change how you think about the impacts of domestic violence. </a:t>
            </a:r>
          </a:p>
        </p:txBody>
      </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838200" y="533400"/>
            <a:ext cx="16611600" cy="9220200"/>
          </a:xfrm>
        </p:spPr>
        <p:txBody>
          <a:bodyPr anchor="b">
            <a:noAutofit/>
          </a:bodyPr>
          <a:lstStyle/>
          <a:p>
            <a:pPr>
              <a:lnSpc>
                <a:spcPct val="150000"/>
              </a:lnSpc>
            </a:pPr>
            <a:r>
              <a:rPr lang="en-AU" sz="4000" b="1" dirty="0">
                <a:effectLst/>
                <a:latin typeface="Loubag Medium" panose="020B0604020202020204" charset="0"/>
                <a:ea typeface="Times New Roman" panose="02020603050405020304" pitchFamily="18" charset="0"/>
                <a:cs typeface="Times New Roman" panose="02020603050405020304" pitchFamily="18" charset="0"/>
              </a:rPr>
              <a:t>The National Domestic and Family Violence Bench Book (NDFVBB</a:t>
            </a:r>
            <a:r>
              <a:rPr lang="en-AU" sz="4000" dirty="0">
                <a:effectLst/>
                <a:latin typeface="Loubag Medium" panose="020B0604020202020204" charset="0"/>
                <a:ea typeface="Times New Roman" panose="02020603050405020304" pitchFamily="18" charset="0"/>
                <a:cs typeface="Times New Roman" panose="02020603050405020304" pitchFamily="18" charset="0"/>
              </a:rPr>
              <a:t>):</a:t>
            </a:r>
            <a:br>
              <a:rPr lang="en-AU" sz="4000" dirty="0">
                <a:effectLst/>
                <a:latin typeface="Loubag Medium" panose="020B0604020202020204" charset="0"/>
                <a:ea typeface="Times New Roman" panose="02020603050405020304" pitchFamily="18" charset="0"/>
                <a:cs typeface="Times New Roman" panose="02020603050405020304" pitchFamily="18" charset="0"/>
              </a:rPr>
            </a:br>
            <a:r>
              <a:rPr lang="en-AU" sz="4000" dirty="0">
                <a:effectLst/>
                <a:latin typeface="Loubag Medium" panose="020B0604020202020204" charset="0"/>
                <a:ea typeface="Times New Roman" panose="02020603050405020304" pitchFamily="18" charset="0"/>
                <a:cs typeface="Times New Roman" panose="02020603050405020304" pitchFamily="18" charset="0"/>
              </a:rPr>
              <a:t> </a:t>
            </a:r>
            <a:r>
              <a:rPr lang="en-AU" sz="4000" i="1" dirty="0">
                <a:effectLst/>
                <a:latin typeface="Loubag Medium" panose="020B0604020202020204" charset="0"/>
                <a:ea typeface="Times New Roman" panose="02020603050405020304" pitchFamily="18" charset="0"/>
                <a:cs typeface="Times New Roman" panose="02020603050405020304" pitchFamily="18" charset="0"/>
              </a:rPr>
              <a:t>“Many people who are victims and perpetrators of domestic and family violence have experienced </a:t>
            </a:r>
            <a:r>
              <a:rPr lang="en-AU" sz="4000" i="1" dirty="0">
                <a:solidFill>
                  <a:srgbClr val="FF0000"/>
                </a:solidFill>
                <a:effectLst/>
                <a:latin typeface="Loubag Medium" panose="020B0604020202020204" charset="0"/>
                <a:ea typeface="Times New Roman" panose="02020603050405020304" pitchFamily="18" charset="0"/>
                <a:cs typeface="Times New Roman" panose="02020603050405020304" pitchFamily="18" charset="0"/>
              </a:rPr>
              <a:t>trauma</a:t>
            </a:r>
            <a:r>
              <a:rPr lang="en-AU" sz="4000" i="1" dirty="0">
                <a:effectLst/>
                <a:latin typeface="Loubag Medium" panose="020B0604020202020204" charset="0"/>
                <a:ea typeface="Times New Roman" panose="02020603050405020304" pitchFamily="18" charset="0"/>
                <a:cs typeface="Times New Roman" panose="02020603050405020304" pitchFamily="18" charset="0"/>
              </a:rPr>
              <a:t>. Our studies have indicated that people involved with the Criminal Justice System have higher rates of personal histories of trauma….If underlying trauma is unresolved, it may </a:t>
            </a:r>
            <a:r>
              <a:rPr lang="en-AU" sz="4000" i="1" dirty="0">
                <a:solidFill>
                  <a:srgbClr val="FF0000"/>
                </a:solidFill>
                <a:effectLst/>
                <a:latin typeface="Loubag Medium" panose="020B0604020202020204" charset="0"/>
                <a:ea typeface="Times New Roman" panose="02020603050405020304" pitchFamily="18" charset="0"/>
                <a:cs typeface="Times New Roman" panose="02020603050405020304" pitchFamily="18" charset="0"/>
              </a:rPr>
              <a:t>cause ongoing adverse effects </a:t>
            </a:r>
            <a:r>
              <a:rPr lang="en-AU" sz="4000" i="1" dirty="0">
                <a:effectLst/>
                <a:latin typeface="Loubag Medium" panose="020B0604020202020204" charset="0"/>
                <a:ea typeface="Times New Roman" panose="02020603050405020304" pitchFamily="18" charset="0"/>
                <a:cs typeface="Times New Roman" panose="02020603050405020304" pitchFamily="18" charset="0"/>
              </a:rPr>
              <a:t>which may not necessarily be apparent and may include the inability to: </a:t>
            </a:r>
            <a:br>
              <a:rPr lang="en-AU" sz="4000" i="1" dirty="0">
                <a:effectLst/>
                <a:latin typeface="Loubag Medium" panose="020B0604020202020204" charset="0"/>
                <a:ea typeface="Times New Roman" panose="02020603050405020304" pitchFamily="18" charset="0"/>
                <a:cs typeface="Times New Roman" panose="02020603050405020304" pitchFamily="18" charset="0"/>
              </a:rPr>
            </a:br>
            <a:endParaRPr lang="en-AU" sz="4000" dirty="0">
              <a:solidFill>
                <a:schemeClr val="tx1">
                  <a:lumMod val="85000"/>
                  <a:lumOff val="15000"/>
                </a:schemeClr>
              </a:solidFill>
              <a:latin typeface="Loubag Medium" panose="020B0604020202020204" charset="0"/>
              <a:cs typeface="Times New Roman" panose="02020603050405020304" pitchFamily="18" charset="0"/>
            </a:endParaRPr>
          </a:p>
        </p:txBody>
      </p:sp>
    </p:spTree>
    <p:extLst>
      <p:ext uri="{BB962C8B-B14F-4D97-AF65-F5344CB8AC3E}">
        <p14:creationId xmlns:p14="http://schemas.microsoft.com/office/powerpoint/2010/main" val="311279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838200" y="1485900"/>
            <a:ext cx="16611600" cy="5981700"/>
          </a:xfrm>
        </p:spPr>
        <p:txBody>
          <a:bodyPr anchor="b">
            <a:noAutofit/>
          </a:bodyPr>
          <a:lstStyle/>
          <a:p>
            <a:pPr algn="l">
              <a:lnSpc>
                <a:spcPct val="150000"/>
              </a:lnSpc>
              <a:tabLst>
                <a:tab pos="992188" algn="l"/>
              </a:tabLst>
            </a:pPr>
            <a:r>
              <a:rPr lang="en-AU" sz="4000" i="1" dirty="0">
                <a:effectLst/>
                <a:latin typeface="Loubag Medium" panose="020B0604020202020204" charset="0"/>
                <a:ea typeface="Times New Roman" panose="02020603050405020304" pitchFamily="18" charset="0"/>
                <a:cs typeface="Arial" panose="020B0604020202020204" pitchFamily="34" charset="0"/>
              </a:rPr>
              <a:t>* 	Cope with normal stresses and strains of daily living;</a:t>
            </a:r>
            <a:br>
              <a:rPr lang="en-AU" sz="4000" i="1" dirty="0">
                <a:effectLst/>
                <a:latin typeface="Loubag Medium" panose="020B0604020202020204" charset="0"/>
                <a:ea typeface="Times New Roman" panose="02020603050405020304" pitchFamily="18" charset="0"/>
                <a:cs typeface="Arial" panose="020B0604020202020204" pitchFamily="34" charset="0"/>
              </a:rPr>
            </a:br>
            <a:r>
              <a:rPr lang="en-AU" sz="4000" i="1" dirty="0">
                <a:effectLst/>
                <a:latin typeface="Loubag Medium" panose="020B0604020202020204" charset="0"/>
                <a:ea typeface="Times New Roman" panose="02020603050405020304" pitchFamily="18" charset="0"/>
                <a:cs typeface="Arial" panose="020B0604020202020204" pitchFamily="34" charset="0"/>
              </a:rPr>
              <a:t>*	Trust and benefit from relationships;</a:t>
            </a:r>
            <a:br>
              <a:rPr lang="en-AU" sz="4000" i="1" dirty="0">
                <a:effectLst/>
                <a:latin typeface="Loubag Medium" panose="020B0604020202020204" charset="0"/>
                <a:ea typeface="Times New Roman" panose="02020603050405020304" pitchFamily="18" charset="0"/>
                <a:cs typeface="Arial" panose="020B0604020202020204" pitchFamily="34" charset="0"/>
              </a:rPr>
            </a:br>
            <a:r>
              <a:rPr lang="en-AU" sz="4000" i="1" dirty="0">
                <a:effectLst/>
                <a:latin typeface="Loubag Medium" panose="020B0604020202020204" charset="0"/>
                <a:ea typeface="Times New Roman" panose="02020603050405020304" pitchFamily="18" charset="0"/>
                <a:cs typeface="Times New Roman" panose="02020603050405020304" pitchFamily="18" charset="0"/>
              </a:rPr>
              <a:t> </a:t>
            </a:r>
            <a:r>
              <a:rPr lang="en-AU" sz="4000" dirty="0">
                <a:effectLst/>
                <a:latin typeface="Loubag Medium" panose="020B0604020202020204" charset="0"/>
                <a:ea typeface="Times New Roman" panose="02020603050405020304" pitchFamily="18" charset="0"/>
                <a:cs typeface="Times New Roman" panose="02020603050405020304" pitchFamily="18" charset="0"/>
              </a:rPr>
              <a:t>* 	</a:t>
            </a:r>
            <a:r>
              <a:rPr lang="en-AU" sz="4000" i="1" dirty="0">
                <a:effectLst/>
                <a:latin typeface="Loubag Medium" panose="020B0604020202020204" charset="0"/>
                <a:ea typeface="Times New Roman" panose="02020603050405020304" pitchFamily="18" charset="0"/>
                <a:cs typeface="Arial" panose="020B0604020202020204" pitchFamily="34" charset="0"/>
              </a:rPr>
              <a:t>Manage cognitive processes, such as memory, attention 	and thinking;</a:t>
            </a:r>
            <a:br>
              <a:rPr lang="en-AU" sz="4000" dirty="0">
                <a:effectLst/>
                <a:latin typeface="Loubag Medium" panose="020B0604020202020204" charset="0"/>
                <a:ea typeface="Times New Roman" panose="02020603050405020304" pitchFamily="18" charset="0"/>
                <a:cs typeface="Arial" panose="020B0604020202020204" pitchFamily="34" charset="0"/>
              </a:rPr>
            </a:br>
            <a:r>
              <a:rPr lang="en-AU" sz="4000" dirty="0">
                <a:effectLst/>
                <a:latin typeface="Loubag Medium" panose="020B0604020202020204" charset="0"/>
                <a:ea typeface="Times New Roman" panose="02020603050405020304" pitchFamily="18" charset="0"/>
                <a:cs typeface="Times New Roman" panose="02020603050405020304" pitchFamily="18" charset="0"/>
              </a:rPr>
              <a:t>* 	</a:t>
            </a:r>
            <a:r>
              <a:rPr lang="en-AU" sz="4000" i="1" dirty="0">
                <a:effectLst/>
                <a:latin typeface="Loubag Medium" panose="020B0604020202020204" charset="0"/>
                <a:ea typeface="Times New Roman" panose="02020603050405020304" pitchFamily="18" charset="0"/>
                <a:cs typeface="Arial" panose="020B0604020202020204" pitchFamily="34" charset="0"/>
              </a:rPr>
              <a:t>Regulate behaviour; or </a:t>
            </a:r>
            <a:br>
              <a:rPr lang="en-AU" sz="4000" dirty="0">
                <a:effectLst/>
                <a:latin typeface="Loubag Medium" panose="020B0604020202020204" charset="0"/>
                <a:ea typeface="Times New Roman" panose="02020603050405020304" pitchFamily="18" charset="0"/>
                <a:cs typeface="Arial" panose="020B0604020202020204" pitchFamily="34" charset="0"/>
              </a:rPr>
            </a:br>
            <a:r>
              <a:rPr lang="en-AU" sz="4000" dirty="0">
                <a:effectLst/>
                <a:latin typeface="Loubag Medium" panose="020B0604020202020204" charset="0"/>
                <a:ea typeface="Times New Roman" panose="02020603050405020304" pitchFamily="18" charset="0"/>
                <a:cs typeface="Times New Roman" panose="02020603050405020304" pitchFamily="18" charset="0"/>
              </a:rPr>
              <a:t>* 	</a:t>
            </a:r>
            <a:r>
              <a:rPr lang="en-AU" sz="4000" i="1" dirty="0">
                <a:effectLst/>
                <a:latin typeface="Loubag Medium" panose="020B0604020202020204" charset="0"/>
                <a:ea typeface="Times New Roman" panose="02020603050405020304" pitchFamily="18" charset="0"/>
                <a:cs typeface="Arial" panose="020B0604020202020204" pitchFamily="34" charset="0"/>
              </a:rPr>
              <a:t>Control the expression of emotions.”</a:t>
            </a:r>
            <a:r>
              <a:rPr lang="en-AU" sz="4000" dirty="0">
                <a:effectLst/>
                <a:latin typeface="Loubag Medium" panose="020B0604020202020204" charset="0"/>
                <a:ea typeface="Times New Roman" panose="02020603050405020304" pitchFamily="18" charset="0"/>
                <a:cs typeface="Arial" panose="020B0604020202020204" pitchFamily="34" charset="0"/>
              </a:rPr>
              <a:t> </a:t>
            </a:r>
            <a:endParaRPr lang="en-AU" sz="4000" dirty="0">
              <a:solidFill>
                <a:schemeClr val="tx1">
                  <a:lumMod val="85000"/>
                  <a:lumOff val="15000"/>
                </a:schemeClr>
              </a:solidFill>
              <a:latin typeface="Loubag Medium" panose="020B0604020202020204" charset="0"/>
              <a:cs typeface="Times New Roman" panose="02020603050405020304" pitchFamily="18" charset="0"/>
            </a:endParaRPr>
          </a:p>
        </p:txBody>
      </p:sp>
    </p:spTree>
    <p:extLst>
      <p:ext uri="{BB962C8B-B14F-4D97-AF65-F5344CB8AC3E}">
        <p14:creationId xmlns:p14="http://schemas.microsoft.com/office/powerpoint/2010/main" val="3716002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Vector of little children and a judge caught between divorcing parents who are fighting over custody Vector of little children and a judge caught between divorcing parents who are fighting over custody child advocate stock illustrations">
            <a:extLst>
              <a:ext uri="{FF2B5EF4-FFF2-40B4-BE49-F238E27FC236}">
                <a16:creationId xmlns:a16="http://schemas.microsoft.com/office/drawing/2014/main" id="{9DDDF96C-D3BC-DD3F-1E4C-2407F50102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57" b="4343"/>
          <a:stretch/>
        </p:blipFill>
        <p:spPr bwMode="auto">
          <a:xfrm>
            <a:off x="50016" y="14479"/>
            <a:ext cx="18287980" cy="10286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785812" y="7975860"/>
            <a:ext cx="16816388"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spc="27" dirty="0">
                <a:solidFill>
                  <a:schemeClr val="tx1">
                    <a:lumMod val="85000"/>
                    <a:lumOff val="15000"/>
                  </a:schemeClr>
                </a:solidFill>
                <a:latin typeface="Loubag Medium" panose="020B0604020202020204" charset="0"/>
                <a:ea typeface="+mj-ea"/>
                <a:cs typeface="+mj-cs"/>
              </a:rPr>
              <a:t>Role of the Independent Children’s Lawyer</a:t>
            </a:r>
          </a:p>
        </p:txBody>
      </p:sp>
      <p:cxnSp>
        <p:nvCxnSpPr>
          <p:cNvPr id="2057" name="Straight Connector 205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21658"/>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BCE1-38C6-1875-8268-FE4F52AC44F0}"/>
              </a:ext>
            </a:extLst>
          </p:cNvPr>
          <p:cNvSpPr>
            <a:spLocks noGrp="1"/>
          </p:cNvSpPr>
          <p:nvPr>
            <p:ph type="ctrTitle"/>
          </p:nvPr>
        </p:nvSpPr>
        <p:spPr>
          <a:xfrm>
            <a:off x="457199" y="800100"/>
            <a:ext cx="11391593" cy="7829550"/>
          </a:xfrm>
        </p:spPr>
        <p:txBody>
          <a:bodyPr anchor="b">
            <a:noAutofit/>
          </a:bodyPr>
          <a:lstStyle/>
          <a:p>
            <a:pPr>
              <a:lnSpc>
                <a:spcPct val="150000"/>
              </a:lnSpc>
              <a:tabLst>
                <a:tab pos="992188" algn="l"/>
              </a:tabLst>
            </a:pPr>
            <a:br>
              <a:rPr lang="en-US" sz="4500" dirty="0">
                <a:latin typeface="Loubag Medium" panose="020B0604020202020204" charset="0"/>
              </a:rPr>
            </a:br>
            <a:br>
              <a:rPr lang="en-US" sz="4500" dirty="0">
                <a:latin typeface="Loubag Medium" panose="020B0604020202020204" charset="0"/>
              </a:rPr>
            </a:br>
            <a:r>
              <a:rPr lang="en-US" sz="4500" dirty="0">
                <a:latin typeface="Loubag Medium" panose="020B0604020202020204" charset="0"/>
              </a:rPr>
              <a:t>Impacts of DV, Chronic Stress and Trauma (including cumulative trauma) on Health and Wellbeing</a:t>
            </a:r>
            <a:br>
              <a:rPr lang="en-US" sz="4500" dirty="0">
                <a:latin typeface="Loubag Medium" panose="020B0604020202020204" charset="0"/>
              </a:rPr>
            </a:br>
            <a:br>
              <a:rPr lang="en-US" sz="4500" dirty="0">
                <a:latin typeface="Loubag Medium" panose="020B0604020202020204" charset="0"/>
              </a:rPr>
            </a:br>
            <a:r>
              <a:rPr lang="en-US" sz="2400" dirty="0">
                <a:latin typeface="Loubag Medium" panose="020B0604020202020204" charset="0"/>
              </a:rPr>
              <a:t>(see further material in workshop handouts and Fact sheet </a:t>
            </a:r>
            <a:r>
              <a:rPr lang="en-US" sz="2400" dirty="0">
                <a:solidFill>
                  <a:srgbClr val="0070C0"/>
                </a:solidFill>
                <a:latin typeface="Loubag Medium" panose="020B0604020202020204" charset="0"/>
              </a:rPr>
              <a:t>https://www.communityservices.act.gov.au/domestic-and-family-violence-support/what-is-act-government-doing/dfv-risk-assessment/fact-sheets/impacts-of-domestic-and-family-violence-on-women)</a:t>
            </a:r>
            <a:br>
              <a:rPr lang="en-US" sz="2400" dirty="0">
                <a:solidFill>
                  <a:srgbClr val="0070C0"/>
                </a:solidFill>
              </a:rPr>
            </a:br>
            <a:endParaRPr lang="en-AU" sz="2400" dirty="0">
              <a:solidFill>
                <a:srgbClr val="0070C0"/>
              </a:solidFill>
              <a:latin typeface="Loubag Medium" panose="020B0604020202020204" charset="0"/>
              <a:cs typeface="Times New Roman" panose="02020603050405020304" pitchFamily="18" charset="0"/>
            </a:endParaRPr>
          </a:p>
        </p:txBody>
      </p:sp>
      <p:pic>
        <p:nvPicPr>
          <p:cNvPr id="3" name="Picture 3">
            <a:extLst>
              <a:ext uri="{FF2B5EF4-FFF2-40B4-BE49-F238E27FC236}">
                <a16:creationId xmlns:a16="http://schemas.microsoft.com/office/drawing/2014/main" id="{E33CF14F-23D0-5ACE-3422-03B3DDE5FCC6}"/>
              </a:ext>
            </a:extLst>
          </p:cNvPr>
          <p:cNvPicPr>
            <a:picLocks noChangeAspect="1"/>
          </p:cNvPicPr>
          <p:nvPr/>
        </p:nvPicPr>
        <p:blipFill>
          <a:blip r:embed="rId2"/>
          <a:srcRect/>
          <a:stretch>
            <a:fillRect/>
          </a:stretch>
        </p:blipFill>
        <p:spPr>
          <a:xfrm>
            <a:off x="12496799" y="2019300"/>
            <a:ext cx="5143193" cy="4974958"/>
          </a:xfrm>
          <a:prstGeom prst="rect">
            <a:avLst/>
          </a:prstGeom>
        </p:spPr>
      </p:pic>
    </p:spTree>
    <p:extLst>
      <p:ext uri="{BB962C8B-B14F-4D97-AF65-F5344CB8AC3E}">
        <p14:creationId xmlns:p14="http://schemas.microsoft.com/office/powerpoint/2010/main" val="3579910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sp>
        <p:nvSpPr>
          <p:cNvPr id="2" name="TextBox 2"/>
          <p:cNvSpPr txBox="1"/>
          <p:nvPr/>
        </p:nvSpPr>
        <p:spPr>
          <a:xfrm>
            <a:off x="2438400" y="2781300"/>
            <a:ext cx="12953999" cy="3681970"/>
          </a:xfrm>
          <a:prstGeom prst="rect">
            <a:avLst/>
          </a:prstGeom>
        </p:spPr>
        <p:txBody>
          <a:bodyPr wrap="square" lIns="0" tIns="0" rIns="0" bIns="0" rtlCol="0" anchor="t">
            <a:spAutoFit/>
          </a:bodyPr>
          <a:lstStyle/>
          <a:p>
            <a:pPr algn="ctr">
              <a:lnSpc>
                <a:spcPts val="9659"/>
              </a:lnSpc>
            </a:pPr>
            <a:r>
              <a:rPr lang="en-US" sz="7000" spc="27" dirty="0">
                <a:solidFill>
                  <a:srgbClr val="000000"/>
                </a:solidFill>
                <a:latin typeface="Loubag Medium"/>
              </a:rPr>
              <a:t>Other impacts of DFV and chronic stress you might not know about….</a:t>
            </a:r>
          </a:p>
        </p:txBody>
      </p:sp>
    </p:spTree>
    <p:extLst>
      <p:ext uri="{BB962C8B-B14F-4D97-AF65-F5344CB8AC3E}">
        <p14:creationId xmlns:p14="http://schemas.microsoft.com/office/powerpoint/2010/main" val="2507439773"/>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sp>
        <p:nvSpPr>
          <p:cNvPr id="2" name="TextBox 2"/>
          <p:cNvSpPr txBox="1"/>
          <p:nvPr/>
        </p:nvSpPr>
        <p:spPr>
          <a:xfrm>
            <a:off x="2438400" y="2781300"/>
            <a:ext cx="12953999" cy="4925900"/>
          </a:xfrm>
          <a:prstGeom prst="rect">
            <a:avLst/>
          </a:prstGeom>
        </p:spPr>
        <p:txBody>
          <a:bodyPr wrap="square" lIns="0" tIns="0" rIns="0" bIns="0" rtlCol="0" anchor="t">
            <a:spAutoFit/>
          </a:bodyPr>
          <a:lstStyle/>
          <a:p>
            <a:pPr algn="ctr">
              <a:lnSpc>
                <a:spcPts val="9659"/>
              </a:lnSpc>
            </a:pPr>
            <a:r>
              <a:rPr lang="en-US" sz="7000" spc="27" dirty="0">
                <a:solidFill>
                  <a:srgbClr val="000000"/>
                </a:solidFill>
                <a:latin typeface="Loubag Medium"/>
              </a:rPr>
              <a:t>Accelerated aging </a:t>
            </a:r>
            <a:r>
              <a:rPr lang="en-US" sz="7000" spc="27">
                <a:solidFill>
                  <a:srgbClr val="000000"/>
                </a:solidFill>
                <a:latin typeface="Loubag Medium"/>
              </a:rPr>
              <a:t>and epigenetic </a:t>
            </a:r>
            <a:r>
              <a:rPr lang="en-US" sz="7000" spc="27" dirty="0">
                <a:solidFill>
                  <a:srgbClr val="000000"/>
                </a:solidFill>
                <a:latin typeface="Loubag Medium"/>
              </a:rPr>
              <a:t>changes caused by domestic violence and toxic stress</a:t>
            </a:r>
          </a:p>
        </p:txBody>
      </p:sp>
    </p:spTree>
    <p:extLst>
      <p:ext uri="{BB962C8B-B14F-4D97-AF65-F5344CB8AC3E}">
        <p14:creationId xmlns:p14="http://schemas.microsoft.com/office/powerpoint/2010/main" val="3872965549"/>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370957" y="1028700"/>
            <a:ext cx="9671645" cy="8229600"/>
          </a:xfrm>
          <a:prstGeom prst="rect">
            <a:avLst/>
          </a:prstGeom>
        </p:spPr>
      </p:pic>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3000"/>
          </a:blip>
          <a:srcRect/>
          <a:stretch>
            <a:fillRect/>
          </a:stretch>
        </p:blipFill>
        <p:spPr>
          <a:xfrm>
            <a:off x="-1698401" y="-628040"/>
            <a:ext cx="11543081" cy="11543081"/>
          </a:xfrm>
          <a:prstGeom prst="rect">
            <a:avLst/>
          </a:prstGeom>
        </p:spPr>
      </p:pic>
      <p:sp>
        <p:nvSpPr>
          <p:cNvPr id="3" name="TextBox 3"/>
          <p:cNvSpPr txBox="1"/>
          <p:nvPr/>
        </p:nvSpPr>
        <p:spPr>
          <a:xfrm>
            <a:off x="7595389" y="904875"/>
            <a:ext cx="9838543" cy="2228215"/>
          </a:xfrm>
          <a:prstGeom prst="rect">
            <a:avLst/>
          </a:prstGeom>
        </p:spPr>
        <p:txBody>
          <a:bodyPr lIns="0" tIns="0" rIns="0" bIns="0" rtlCol="0" anchor="t">
            <a:spAutoFit/>
          </a:bodyPr>
          <a:lstStyle/>
          <a:p>
            <a:pPr algn="ctr">
              <a:lnSpc>
                <a:spcPts val="8959"/>
              </a:lnSpc>
              <a:spcBef>
                <a:spcPct val="0"/>
              </a:spcBef>
            </a:pPr>
            <a:r>
              <a:rPr lang="en-US" sz="5400" spc="25" dirty="0">
                <a:solidFill>
                  <a:srgbClr val="000000"/>
                </a:solidFill>
                <a:latin typeface="Loubag Medium"/>
              </a:rPr>
              <a:t>Some helpful terms to understand:</a:t>
            </a:r>
          </a:p>
        </p:txBody>
      </p:sp>
      <p:sp>
        <p:nvSpPr>
          <p:cNvPr id="4" name="TextBox 4"/>
          <p:cNvSpPr txBox="1"/>
          <p:nvPr/>
        </p:nvSpPr>
        <p:spPr>
          <a:xfrm>
            <a:off x="7762431" y="3259838"/>
            <a:ext cx="9838543" cy="6121997"/>
          </a:xfrm>
          <a:prstGeom prst="rect">
            <a:avLst/>
          </a:prstGeom>
        </p:spPr>
        <p:txBody>
          <a:bodyPr wrap="square" lIns="0" tIns="0" rIns="0" bIns="0" rtlCol="0" anchor="t">
            <a:spAutoFit/>
          </a:bodyPr>
          <a:lstStyle/>
          <a:p>
            <a:pPr>
              <a:lnSpc>
                <a:spcPts val="6888"/>
              </a:lnSpc>
            </a:pPr>
            <a:r>
              <a:rPr lang="en-US" sz="4000" u="sng" spc="16" dirty="0">
                <a:solidFill>
                  <a:srgbClr val="000000"/>
                </a:solidFill>
                <a:latin typeface="Loubag Medium"/>
              </a:rPr>
              <a:t>Genetics</a:t>
            </a:r>
          </a:p>
          <a:p>
            <a:pPr>
              <a:lnSpc>
                <a:spcPts val="6888"/>
              </a:lnSpc>
            </a:pPr>
            <a:r>
              <a:rPr lang="en-US" sz="4000" spc="16" dirty="0">
                <a:solidFill>
                  <a:srgbClr val="000000"/>
                </a:solidFill>
                <a:latin typeface="Loubag Medium"/>
              </a:rPr>
              <a:t>Your DNA Code</a:t>
            </a:r>
          </a:p>
          <a:p>
            <a:pPr>
              <a:lnSpc>
                <a:spcPts val="6888"/>
              </a:lnSpc>
            </a:pPr>
            <a:endParaRPr lang="en-US" sz="4000" spc="16" dirty="0">
              <a:solidFill>
                <a:srgbClr val="000000"/>
              </a:solidFill>
              <a:latin typeface="Loubag Medium"/>
            </a:endParaRPr>
          </a:p>
          <a:p>
            <a:pPr>
              <a:lnSpc>
                <a:spcPts val="6888"/>
              </a:lnSpc>
            </a:pPr>
            <a:r>
              <a:rPr lang="en-US" sz="4000" u="sng" spc="16" dirty="0">
                <a:solidFill>
                  <a:srgbClr val="000000"/>
                </a:solidFill>
                <a:latin typeface="Loubag Medium"/>
              </a:rPr>
              <a:t>Epigenetics </a:t>
            </a:r>
          </a:p>
          <a:p>
            <a:pPr>
              <a:lnSpc>
                <a:spcPts val="6888"/>
              </a:lnSpc>
            </a:pPr>
            <a:r>
              <a:rPr lang="en-US" sz="4000" spc="16" dirty="0">
                <a:solidFill>
                  <a:srgbClr val="000000"/>
                </a:solidFill>
                <a:latin typeface="Loubag Medium"/>
              </a:rPr>
              <a:t>How your genes are expressed (i.e. get turned up or down, or turned completely on or off)</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05590" y="0"/>
            <a:ext cx="4170911" cy="10287000"/>
          </a:xfrm>
          <a:prstGeom prst="rect">
            <a:avLst/>
          </a:prstGeom>
        </p:spPr>
      </p:pic>
      <p:sp>
        <p:nvSpPr>
          <p:cNvPr id="3" name="TextBox 3"/>
          <p:cNvSpPr txBox="1"/>
          <p:nvPr/>
        </p:nvSpPr>
        <p:spPr>
          <a:xfrm>
            <a:off x="6976501" y="2834005"/>
            <a:ext cx="10320899" cy="4566828"/>
          </a:xfrm>
          <a:prstGeom prst="rect">
            <a:avLst/>
          </a:prstGeom>
        </p:spPr>
        <p:txBody>
          <a:bodyPr wrap="square" lIns="0" tIns="0" rIns="0" bIns="0" rtlCol="0" anchor="t">
            <a:spAutoFit/>
          </a:bodyPr>
          <a:lstStyle/>
          <a:p>
            <a:pPr algn="ctr">
              <a:lnSpc>
                <a:spcPts val="8959"/>
              </a:lnSpc>
              <a:spcBef>
                <a:spcPct val="0"/>
              </a:spcBef>
            </a:pPr>
            <a:r>
              <a:rPr lang="en-US" sz="6399" spc="25" dirty="0">
                <a:solidFill>
                  <a:srgbClr val="000000"/>
                </a:solidFill>
                <a:latin typeface="Loubag Medium"/>
              </a:rPr>
              <a:t>Toxic stress can damage your DNA and cause accelerated aging</a:t>
            </a:r>
          </a:p>
        </p:txBody>
      </p:sp>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05590" y="0"/>
            <a:ext cx="4170911" cy="10287000"/>
          </a:xfrm>
          <a:prstGeom prst="rect">
            <a:avLst/>
          </a:prstGeom>
        </p:spPr>
      </p:pic>
      <p:sp>
        <p:nvSpPr>
          <p:cNvPr id="3" name="TextBox 3"/>
          <p:cNvSpPr txBox="1"/>
          <p:nvPr/>
        </p:nvSpPr>
        <p:spPr>
          <a:xfrm>
            <a:off x="6976501" y="2834005"/>
            <a:ext cx="10320899" cy="4566828"/>
          </a:xfrm>
          <a:prstGeom prst="rect">
            <a:avLst/>
          </a:prstGeom>
        </p:spPr>
        <p:txBody>
          <a:bodyPr wrap="square" lIns="0" tIns="0" rIns="0" bIns="0" rtlCol="0" anchor="t">
            <a:spAutoFit/>
          </a:bodyPr>
          <a:lstStyle/>
          <a:p>
            <a:pPr algn="ctr">
              <a:lnSpc>
                <a:spcPts val="8959"/>
              </a:lnSpc>
              <a:spcBef>
                <a:spcPct val="0"/>
              </a:spcBef>
            </a:pPr>
            <a:r>
              <a:rPr lang="en-US" sz="6399" spc="25" dirty="0">
                <a:solidFill>
                  <a:srgbClr val="000000"/>
                </a:solidFill>
                <a:latin typeface="Loubag Medium"/>
              </a:rPr>
              <a:t>Some people are more vulnerable to toxic stress because of their </a:t>
            </a:r>
            <a:r>
              <a:rPr lang="en-US" sz="6399" spc="25">
                <a:solidFill>
                  <a:srgbClr val="000000"/>
                </a:solidFill>
                <a:latin typeface="Loubag Medium"/>
              </a:rPr>
              <a:t>genetic make up</a:t>
            </a:r>
            <a:endParaRPr lang="en-US" sz="6399" spc="25" dirty="0">
              <a:solidFill>
                <a:srgbClr val="000000"/>
              </a:solidFill>
              <a:latin typeface="Loubag Medium"/>
            </a:endParaRPr>
          </a:p>
        </p:txBody>
      </p:sp>
    </p:spTree>
    <p:extLst>
      <p:ext uri="{BB962C8B-B14F-4D97-AF65-F5344CB8AC3E}">
        <p14:creationId xmlns:p14="http://schemas.microsoft.com/office/powerpoint/2010/main" val="340416656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3000" y="1780646"/>
            <a:ext cx="5561686" cy="6142424"/>
          </a:xfrm>
          <a:prstGeom prst="rect">
            <a:avLst/>
          </a:prstGeom>
        </p:spPr>
      </p:pic>
      <p:sp>
        <p:nvSpPr>
          <p:cNvPr id="4" name="TextBox 4"/>
          <p:cNvSpPr txBox="1"/>
          <p:nvPr/>
        </p:nvSpPr>
        <p:spPr>
          <a:xfrm>
            <a:off x="7162800" y="2171700"/>
            <a:ext cx="10134600" cy="4875822"/>
          </a:xfrm>
          <a:prstGeom prst="rect">
            <a:avLst/>
          </a:prstGeom>
        </p:spPr>
        <p:txBody>
          <a:bodyPr wrap="square" lIns="0" tIns="0" rIns="0" bIns="0" rtlCol="0" anchor="t">
            <a:spAutoFit/>
          </a:bodyPr>
          <a:lstStyle/>
          <a:p>
            <a:pPr algn="ctr">
              <a:lnSpc>
                <a:spcPct val="150000"/>
              </a:lnSpc>
              <a:spcBef>
                <a:spcPts val="600"/>
              </a:spcBef>
            </a:pPr>
            <a:r>
              <a:rPr lang="en-US" sz="5400" dirty="0">
                <a:solidFill>
                  <a:srgbClr val="323232"/>
                </a:solidFill>
                <a:latin typeface="Loubag Medium"/>
              </a:rPr>
              <a:t>Can/does psychological abuse and coercive control have a greater impact than physical abuse?  </a:t>
            </a:r>
            <a:endParaRPr lang="en-US" sz="4400" dirty="0">
              <a:solidFill>
                <a:srgbClr val="323232"/>
              </a:solidFill>
              <a:latin typeface="Loubag Medium"/>
            </a:endParaRPr>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97161" y="419417"/>
            <a:ext cx="16093678" cy="1094740"/>
          </a:xfrm>
          <a:prstGeom prst="rect">
            <a:avLst/>
          </a:prstGeom>
        </p:spPr>
        <p:txBody>
          <a:bodyPr lIns="0" tIns="0" rIns="0" bIns="0" rtlCol="0" anchor="t">
            <a:spAutoFit/>
          </a:bodyPr>
          <a:lstStyle/>
          <a:p>
            <a:pPr algn="ctr">
              <a:lnSpc>
                <a:spcPts val="8959"/>
              </a:lnSpc>
              <a:spcBef>
                <a:spcPct val="0"/>
              </a:spcBef>
            </a:pPr>
            <a:r>
              <a:rPr lang="en-US" sz="6399" spc="25">
                <a:solidFill>
                  <a:srgbClr val="000000"/>
                </a:solidFill>
                <a:latin typeface="Loubag Medium"/>
              </a:rPr>
              <a:t>What does a Genomic Test Look like?</a:t>
            </a:r>
          </a:p>
        </p:txBody>
      </p:sp>
      <p:grpSp>
        <p:nvGrpSpPr>
          <p:cNvPr id="3" name="Group 3"/>
          <p:cNvGrpSpPr/>
          <p:nvPr/>
        </p:nvGrpSpPr>
        <p:grpSpPr>
          <a:xfrm>
            <a:off x="990600" y="1514158"/>
            <a:ext cx="17145000" cy="8499466"/>
            <a:chOff x="0" y="0"/>
            <a:chExt cx="15958886" cy="11332621"/>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313132" y="-2313132"/>
              <a:ext cx="11332621" cy="1595888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91916" y="787209"/>
              <a:ext cx="10116484" cy="854206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7929981" y="10937742"/>
              <a:ext cx="92166" cy="5619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08403" y="9683011"/>
              <a:ext cx="308713" cy="2585878"/>
            </a:xfrm>
            <a:prstGeom prst="rect">
              <a:avLst/>
            </a:prstGeom>
          </p:spPr>
        </p:pic>
      </p:grpSp>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0792" y="0"/>
            <a:ext cx="14486416" cy="10287000"/>
            <a:chOff x="0" y="0"/>
            <a:chExt cx="19315221" cy="1371600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799611" y="-2799611"/>
              <a:ext cx="13716000" cy="19315221"/>
            </a:xfrm>
            <a:prstGeom prst="rect">
              <a:avLst/>
            </a:prstGeom>
          </p:spPr>
        </p:pic>
        <p:grpSp>
          <p:nvGrpSpPr>
            <p:cNvPr id="4" name="Group 4"/>
            <p:cNvGrpSpPr>
              <a:grpSpLocks noChangeAspect="1"/>
            </p:cNvGrpSpPr>
            <p:nvPr/>
          </p:nvGrpSpPr>
          <p:grpSpPr>
            <a:xfrm rot="5400000">
              <a:off x="1179870" y="1370337"/>
              <a:ext cx="549583" cy="1605219"/>
              <a:chOff x="0" y="0"/>
              <a:chExt cx="410464" cy="1198880"/>
            </a:xfrm>
          </p:grpSpPr>
          <p:sp>
            <p:nvSpPr>
              <p:cNvPr id="5" name="Freeform 5"/>
              <p:cNvSpPr/>
              <p:nvPr/>
            </p:nvSpPr>
            <p:spPr>
              <a:xfrm>
                <a:off x="0" y="0"/>
                <a:ext cx="410464" cy="1198880"/>
              </a:xfrm>
              <a:custGeom>
                <a:avLst/>
                <a:gdLst/>
                <a:ahLst/>
                <a:cxnLst/>
                <a:rect l="l" t="t" r="r" b="b"/>
                <a:pathLst>
                  <a:path w="410464" h="1198880">
                    <a:moveTo>
                      <a:pt x="0" y="0"/>
                    </a:moveTo>
                    <a:lnTo>
                      <a:pt x="0" y="1198880"/>
                    </a:lnTo>
                    <a:lnTo>
                      <a:pt x="410464" y="1198880"/>
                    </a:lnTo>
                    <a:lnTo>
                      <a:pt x="410464" y="0"/>
                    </a:lnTo>
                    <a:close/>
                  </a:path>
                </a:pathLst>
              </a:custGeom>
              <a:blipFill>
                <a:blip r:embed="rId4"/>
                <a:stretch>
                  <a:fillRect l="-495" t="-677" r="-1485"/>
                </a:stretch>
              </a:blipFill>
            </p:spPr>
          </p:sp>
        </p:grpSp>
        <p:grpSp>
          <p:nvGrpSpPr>
            <p:cNvPr id="6" name="Group 6"/>
            <p:cNvGrpSpPr>
              <a:grpSpLocks noChangeAspect="1"/>
            </p:cNvGrpSpPr>
            <p:nvPr/>
          </p:nvGrpSpPr>
          <p:grpSpPr>
            <a:xfrm rot="5400000">
              <a:off x="2951052" y="1201653"/>
              <a:ext cx="546863" cy="1939866"/>
              <a:chOff x="0" y="0"/>
              <a:chExt cx="306324" cy="1086612"/>
            </a:xfrm>
          </p:grpSpPr>
          <p:sp>
            <p:nvSpPr>
              <p:cNvPr id="7" name="Freeform 7"/>
              <p:cNvSpPr/>
              <p:nvPr/>
            </p:nvSpPr>
            <p:spPr>
              <a:xfrm>
                <a:off x="0" y="0"/>
                <a:ext cx="306324" cy="1086612"/>
              </a:xfrm>
              <a:custGeom>
                <a:avLst/>
                <a:gdLst/>
                <a:ahLst/>
                <a:cxnLst/>
                <a:rect l="l" t="t" r="r" b="b"/>
                <a:pathLst>
                  <a:path w="306324" h="1086612">
                    <a:moveTo>
                      <a:pt x="0" y="0"/>
                    </a:moveTo>
                    <a:lnTo>
                      <a:pt x="306324" y="0"/>
                    </a:lnTo>
                    <a:lnTo>
                      <a:pt x="306324" y="1086612"/>
                    </a:lnTo>
                    <a:lnTo>
                      <a:pt x="0" y="1086612"/>
                    </a:lnTo>
                    <a:close/>
                  </a:path>
                </a:pathLst>
              </a:custGeom>
              <a:solidFill>
                <a:srgbClr val="00A3DD"/>
              </a:solidFill>
            </p:spPr>
          </p:sp>
        </p:grpSp>
        <p:grpSp>
          <p:nvGrpSpPr>
            <p:cNvPr id="8" name="Group 8"/>
            <p:cNvGrpSpPr>
              <a:grpSpLocks noChangeAspect="1"/>
            </p:cNvGrpSpPr>
            <p:nvPr/>
          </p:nvGrpSpPr>
          <p:grpSpPr>
            <a:xfrm rot="5400000">
              <a:off x="2948331" y="1201653"/>
              <a:ext cx="549583" cy="1942587"/>
              <a:chOff x="0" y="0"/>
              <a:chExt cx="410464" cy="1450848"/>
            </a:xfrm>
          </p:grpSpPr>
          <p:sp>
            <p:nvSpPr>
              <p:cNvPr id="9" name="Freeform 9"/>
              <p:cNvSpPr/>
              <p:nvPr/>
            </p:nvSpPr>
            <p:spPr>
              <a:xfrm>
                <a:off x="0" y="0"/>
                <a:ext cx="410464" cy="1450848"/>
              </a:xfrm>
              <a:custGeom>
                <a:avLst/>
                <a:gdLst/>
                <a:ahLst/>
                <a:cxnLst/>
                <a:rect l="l" t="t" r="r" b="b"/>
                <a:pathLst>
                  <a:path w="410464" h="1450848">
                    <a:moveTo>
                      <a:pt x="0" y="0"/>
                    </a:moveTo>
                    <a:lnTo>
                      <a:pt x="0" y="1450848"/>
                    </a:lnTo>
                    <a:lnTo>
                      <a:pt x="410464" y="1450848"/>
                    </a:lnTo>
                    <a:lnTo>
                      <a:pt x="410464" y="0"/>
                    </a:lnTo>
                    <a:close/>
                  </a:path>
                </a:pathLst>
              </a:custGeom>
              <a:blipFill>
                <a:blip r:embed="rId5"/>
                <a:stretch>
                  <a:fillRect l="-495" t="-560" r="-1485" b="-140"/>
                </a:stretch>
              </a:blipFill>
            </p:spPr>
          </p:sp>
        </p:grpSp>
        <p:grpSp>
          <p:nvGrpSpPr>
            <p:cNvPr id="10" name="Group 10"/>
            <p:cNvGrpSpPr>
              <a:grpSpLocks noChangeAspect="1"/>
            </p:cNvGrpSpPr>
            <p:nvPr/>
          </p:nvGrpSpPr>
          <p:grpSpPr>
            <a:xfrm rot="5400000">
              <a:off x="4685505" y="1404345"/>
              <a:ext cx="546863" cy="1534480"/>
              <a:chOff x="0" y="0"/>
              <a:chExt cx="306324" cy="859536"/>
            </a:xfrm>
          </p:grpSpPr>
          <p:sp>
            <p:nvSpPr>
              <p:cNvPr id="11" name="Freeform 11"/>
              <p:cNvSpPr/>
              <p:nvPr/>
            </p:nvSpPr>
            <p:spPr>
              <a:xfrm>
                <a:off x="0" y="0"/>
                <a:ext cx="306324" cy="859536"/>
              </a:xfrm>
              <a:custGeom>
                <a:avLst/>
                <a:gdLst/>
                <a:ahLst/>
                <a:cxnLst/>
                <a:rect l="l" t="t" r="r" b="b"/>
                <a:pathLst>
                  <a:path w="306324" h="859536">
                    <a:moveTo>
                      <a:pt x="0" y="0"/>
                    </a:moveTo>
                    <a:lnTo>
                      <a:pt x="306324" y="0"/>
                    </a:lnTo>
                    <a:lnTo>
                      <a:pt x="306324" y="859536"/>
                    </a:lnTo>
                    <a:lnTo>
                      <a:pt x="0" y="859536"/>
                    </a:lnTo>
                    <a:close/>
                  </a:path>
                </a:pathLst>
              </a:custGeom>
              <a:solidFill>
                <a:srgbClr val="00A3DD"/>
              </a:solidFill>
            </p:spPr>
          </p:sp>
        </p:grpSp>
        <p:grpSp>
          <p:nvGrpSpPr>
            <p:cNvPr id="12" name="Group 12"/>
            <p:cNvGrpSpPr>
              <a:grpSpLocks noChangeAspect="1"/>
            </p:cNvGrpSpPr>
            <p:nvPr/>
          </p:nvGrpSpPr>
          <p:grpSpPr>
            <a:xfrm rot="5400000">
              <a:off x="4682784" y="1404345"/>
              <a:ext cx="549583" cy="1537201"/>
              <a:chOff x="0" y="0"/>
              <a:chExt cx="410464" cy="1148080"/>
            </a:xfrm>
          </p:grpSpPr>
          <p:sp>
            <p:nvSpPr>
              <p:cNvPr id="13" name="Freeform 13"/>
              <p:cNvSpPr/>
              <p:nvPr/>
            </p:nvSpPr>
            <p:spPr>
              <a:xfrm>
                <a:off x="0" y="0"/>
                <a:ext cx="410464" cy="1148080"/>
              </a:xfrm>
              <a:custGeom>
                <a:avLst/>
                <a:gdLst/>
                <a:ahLst/>
                <a:cxnLst/>
                <a:rect l="l" t="t" r="r" b="b"/>
                <a:pathLst>
                  <a:path w="410464" h="1148080">
                    <a:moveTo>
                      <a:pt x="0" y="0"/>
                    </a:moveTo>
                    <a:lnTo>
                      <a:pt x="0" y="1148080"/>
                    </a:lnTo>
                    <a:lnTo>
                      <a:pt x="410464" y="1148080"/>
                    </a:lnTo>
                    <a:lnTo>
                      <a:pt x="410464" y="0"/>
                    </a:lnTo>
                    <a:close/>
                  </a:path>
                </a:pathLst>
              </a:custGeom>
              <a:blipFill>
                <a:blip r:embed="rId6"/>
                <a:stretch>
                  <a:fillRect l="-495" t="-530" r="-1485"/>
                </a:stretch>
              </a:blipFill>
            </p:spPr>
          </p:sp>
        </p:grpSp>
        <p:grpSp>
          <p:nvGrpSpPr>
            <p:cNvPr id="14" name="Group 14"/>
            <p:cNvGrpSpPr>
              <a:grpSpLocks noChangeAspect="1"/>
            </p:cNvGrpSpPr>
            <p:nvPr/>
          </p:nvGrpSpPr>
          <p:grpSpPr>
            <a:xfrm rot="5400000">
              <a:off x="5961518" y="1660092"/>
              <a:ext cx="546863" cy="1022987"/>
              <a:chOff x="0" y="0"/>
              <a:chExt cx="306324" cy="573024"/>
            </a:xfrm>
          </p:grpSpPr>
          <p:sp>
            <p:nvSpPr>
              <p:cNvPr id="15" name="Freeform 15"/>
              <p:cNvSpPr/>
              <p:nvPr/>
            </p:nvSpPr>
            <p:spPr>
              <a:xfrm>
                <a:off x="0" y="0"/>
                <a:ext cx="306324" cy="573024"/>
              </a:xfrm>
              <a:custGeom>
                <a:avLst/>
                <a:gdLst/>
                <a:ahLst/>
                <a:cxnLst/>
                <a:rect l="l" t="t" r="r" b="b"/>
                <a:pathLst>
                  <a:path w="306324" h="573024">
                    <a:moveTo>
                      <a:pt x="0" y="0"/>
                    </a:moveTo>
                    <a:lnTo>
                      <a:pt x="306324" y="0"/>
                    </a:lnTo>
                    <a:lnTo>
                      <a:pt x="306324" y="573024"/>
                    </a:lnTo>
                    <a:lnTo>
                      <a:pt x="0" y="573024"/>
                    </a:lnTo>
                    <a:close/>
                  </a:path>
                </a:pathLst>
              </a:custGeom>
              <a:solidFill>
                <a:srgbClr val="00A3DD"/>
              </a:solidFill>
            </p:spPr>
          </p:sp>
        </p:grpSp>
        <p:grpSp>
          <p:nvGrpSpPr>
            <p:cNvPr id="16" name="Group 16"/>
            <p:cNvGrpSpPr>
              <a:grpSpLocks noChangeAspect="1"/>
            </p:cNvGrpSpPr>
            <p:nvPr/>
          </p:nvGrpSpPr>
          <p:grpSpPr>
            <a:xfrm rot="5400000">
              <a:off x="5958797" y="1660092"/>
              <a:ext cx="549583" cy="1025708"/>
              <a:chOff x="0" y="0"/>
              <a:chExt cx="410464" cy="766064"/>
            </a:xfrm>
          </p:grpSpPr>
          <p:sp>
            <p:nvSpPr>
              <p:cNvPr id="17" name="Freeform 17"/>
              <p:cNvSpPr/>
              <p:nvPr/>
            </p:nvSpPr>
            <p:spPr>
              <a:xfrm>
                <a:off x="0" y="0"/>
                <a:ext cx="410464" cy="766064"/>
              </a:xfrm>
              <a:custGeom>
                <a:avLst/>
                <a:gdLst/>
                <a:ahLst/>
                <a:cxnLst/>
                <a:rect l="l" t="t" r="r" b="b"/>
                <a:pathLst>
                  <a:path w="410464" h="766064">
                    <a:moveTo>
                      <a:pt x="0" y="0"/>
                    </a:moveTo>
                    <a:lnTo>
                      <a:pt x="0" y="766064"/>
                    </a:lnTo>
                    <a:lnTo>
                      <a:pt x="410464" y="766064"/>
                    </a:lnTo>
                    <a:lnTo>
                      <a:pt x="410464" y="0"/>
                    </a:lnTo>
                    <a:close/>
                  </a:path>
                </a:pathLst>
              </a:custGeom>
              <a:blipFill>
                <a:blip r:embed="rId7"/>
                <a:stretch>
                  <a:fillRect l="-495" t="-795" r="-1485" b="-265"/>
                </a:stretch>
              </a:blipFill>
            </p:spPr>
          </p:sp>
        </p:grpSp>
        <p:grpSp>
          <p:nvGrpSpPr>
            <p:cNvPr id="18" name="Group 18"/>
            <p:cNvGrpSpPr>
              <a:grpSpLocks noChangeAspect="1"/>
            </p:cNvGrpSpPr>
            <p:nvPr/>
          </p:nvGrpSpPr>
          <p:grpSpPr>
            <a:xfrm rot="5400000">
              <a:off x="12421843" y="-3779967"/>
              <a:ext cx="546863" cy="11903106"/>
              <a:chOff x="0" y="0"/>
              <a:chExt cx="306324" cy="6667500"/>
            </a:xfrm>
          </p:grpSpPr>
          <p:sp>
            <p:nvSpPr>
              <p:cNvPr id="19" name="Freeform 19"/>
              <p:cNvSpPr/>
              <p:nvPr/>
            </p:nvSpPr>
            <p:spPr>
              <a:xfrm>
                <a:off x="0" y="0"/>
                <a:ext cx="306324" cy="6667500"/>
              </a:xfrm>
              <a:custGeom>
                <a:avLst/>
                <a:gdLst/>
                <a:ahLst/>
                <a:cxnLst/>
                <a:rect l="l" t="t" r="r" b="b"/>
                <a:pathLst>
                  <a:path w="306324" h="6667500">
                    <a:moveTo>
                      <a:pt x="0" y="0"/>
                    </a:moveTo>
                    <a:lnTo>
                      <a:pt x="306324" y="0"/>
                    </a:lnTo>
                    <a:lnTo>
                      <a:pt x="306324" y="6667500"/>
                    </a:lnTo>
                    <a:lnTo>
                      <a:pt x="0" y="6667500"/>
                    </a:lnTo>
                    <a:close/>
                  </a:path>
                </a:pathLst>
              </a:custGeom>
              <a:solidFill>
                <a:srgbClr val="00A3DD"/>
              </a:solidFill>
            </p:spPr>
          </p:sp>
        </p:grpSp>
        <p:grpSp>
          <p:nvGrpSpPr>
            <p:cNvPr id="20" name="Group 20"/>
            <p:cNvGrpSpPr>
              <a:grpSpLocks noChangeAspect="1"/>
            </p:cNvGrpSpPr>
            <p:nvPr/>
          </p:nvGrpSpPr>
          <p:grpSpPr>
            <a:xfrm rot="5400000">
              <a:off x="12419123" y="-3779967"/>
              <a:ext cx="549583" cy="11905827"/>
              <a:chOff x="0" y="0"/>
              <a:chExt cx="410464" cy="8892032"/>
            </a:xfrm>
          </p:grpSpPr>
          <p:sp>
            <p:nvSpPr>
              <p:cNvPr id="21" name="Freeform 21"/>
              <p:cNvSpPr/>
              <p:nvPr/>
            </p:nvSpPr>
            <p:spPr>
              <a:xfrm>
                <a:off x="0" y="0"/>
                <a:ext cx="410464" cy="8892032"/>
              </a:xfrm>
              <a:custGeom>
                <a:avLst/>
                <a:gdLst/>
                <a:ahLst/>
                <a:cxnLst/>
                <a:rect l="l" t="t" r="r" b="b"/>
                <a:pathLst>
                  <a:path w="410464" h="8892032">
                    <a:moveTo>
                      <a:pt x="0" y="0"/>
                    </a:moveTo>
                    <a:lnTo>
                      <a:pt x="0" y="8892032"/>
                    </a:lnTo>
                    <a:lnTo>
                      <a:pt x="410464" y="8892032"/>
                    </a:lnTo>
                    <a:lnTo>
                      <a:pt x="410464" y="0"/>
                    </a:lnTo>
                    <a:close/>
                  </a:path>
                </a:pathLst>
              </a:custGeom>
              <a:blipFill>
                <a:blip r:embed="rId8"/>
                <a:stretch>
                  <a:fillRect l="-495" t="-91" r="-1485" b="-22"/>
                </a:stretch>
              </a:blipFill>
            </p:spPr>
          </p:sp>
        </p:grpSp>
        <p:pic>
          <p:nvPicPr>
            <p:cNvPr id="22" name="Picture 2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9085811" y="-6215462"/>
              <a:ext cx="1129996" cy="18218775"/>
            </a:xfrm>
            <a:prstGeom prst="rect">
              <a:avLst/>
            </a:prstGeom>
          </p:spPr>
        </p:pic>
        <p:grpSp>
          <p:nvGrpSpPr>
            <p:cNvPr id="23" name="Group 23"/>
            <p:cNvGrpSpPr>
              <a:grpSpLocks noChangeAspect="1"/>
            </p:cNvGrpSpPr>
            <p:nvPr/>
          </p:nvGrpSpPr>
          <p:grpSpPr>
            <a:xfrm rot="5400000">
              <a:off x="9293027" y="-4596180"/>
              <a:ext cx="171405" cy="17447913"/>
              <a:chOff x="0" y="0"/>
              <a:chExt cx="96012" cy="9773412"/>
            </a:xfrm>
          </p:grpSpPr>
          <p:sp>
            <p:nvSpPr>
              <p:cNvPr id="24" name="Freeform 24"/>
              <p:cNvSpPr/>
              <p:nvPr/>
            </p:nvSpPr>
            <p:spPr>
              <a:xfrm>
                <a:off x="0" y="0"/>
                <a:ext cx="96012" cy="9773412"/>
              </a:xfrm>
              <a:custGeom>
                <a:avLst/>
                <a:gdLst/>
                <a:ahLst/>
                <a:cxnLst/>
                <a:rect l="l" t="t" r="r" b="b"/>
                <a:pathLst>
                  <a:path w="96012" h="9773412">
                    <a:moveTo>
                      <a:pt x="0" y="0"/>
                    </a:moveTo>
                    <a:lnTo>
                      <a:pt x="96012" y="0"/>
                    </a:lnTo>
                    <a:lnTo>
                      <a:pt x="96012" y="9773412"/>
                    </a:lnTo>
                    <a:lnTo>
                      <a:pt x="0" y="9773412"/>
                    </a:lnTo>
                    <a:close/>
                  </a:path>
                </a:pathLst>
              </a:custGeom>
              <a:solidFill>
                <a:srgbClr val="008EC2"/>
              </a:solidFill>
            </p:spPr>
          </p:sp>
        </p:grpSp>
        <p:grpSp>
          <p:nvGrpSpPr>
            <p:cNvPr id="25" name="Group 25"/>
            <p:cNvGrpSpPr>
              <a:grpSpLocks noChangeAspect="1"/>
            </p:cNvGrpSpPr>
            <p:nvPr/>
          </p:nvGrpSpPr>
          <p:grpSpPr>
            <a:xfrm rot="5400000">
              <a:off x="9290306" y="-4596180"/>
              <a:ext cx="174125" cy="17450634"/>
              <a:chOff x="0" y="0"/>
              <a:chExt cx="130048" cy="13033248"/>
            </a:xfrm>
          </p:grpSpPr>
          <p:sp>
            <p:nvSpPr>
              <p:cNvPr id="26" name="Freeform 26"/>
              <p:cNvSpPr/>
              <p:nvPr/>
            </p:nvSpPr>
            <p:spPr>
              <a:xfrm>
                <a:off x="0" y="0"/>
                <a:ext cx="130048" cy="13033248"/>
              </a:xfrm>
              <a:custGeom>
                <a:avLst/>
                <a:gdLst/>
                <a:ahLst/>
                <a:cxnLst/>
                <a:rect l="l" t="t" r="r" b="b"/>
                <a:pathLst>
                  <a:path w="130048" h="13033248">
                    <a:moveTo>
                      <a:pt x="0" y="0"/>
                    </a:moveTo>
                    <a:lnTo>
                      <a:pt x="0" y="13033248"/>
                    </a:lnTo>
                    <a:lnTo>
                      <a:pt x="130048" y="13033248"/>
                    </a:lnTo>
                    <a:lnTo>
                      <a:pt x="130048" y="0"/>
                    </a:lnTo>
                    <a:close/>
                  </a:path>
                </a:pathLst>
              </a:custGeom>
              <a:blipFill>
                <a:blip r:embed="rId11"/>
                <a:stretch>
                  <a:fillRect l="-1562" t="-62" r="-4687"/>
                </a:stretch>
              </a:blipFill>
            </p:spPr>
          </p:sp>
        </p:grpSp>
        <p:grpSp>
          <p:nvGrpSpPr>
            <p:cNvPr id="27" name="Group 27"/>
            <p:cNvGrpSpPr>
              <a:grpSpLocks noChangeAspect="1"/>
            </p:cNvGrpSpPr>
            <p:nvPr/>
          </p:nvGrpSpPr>
          <p:grpSpPr>
            <a:xfrm rot="5400000">
              <a:off x="1182591" y="4670558"/>
              <a:ext cx="546863" cy="1602498"/>
              <a:chOff x="0" y="0"/>
              <a:chExt cx="306324" cy="897636"/>
            </a:xfrm>
          </p:grpSpPr>
          <p:sp>
            <p:nvSpPr>
              <p:cNvPr id="28" name="Freeform 28"/>
              <p:cNvSpPr/>
              <p:nvPr/>
            </p:nvSpPr>
            <p:spPr>
              <a:xfrm>
                <a:off x="0" y="0"/>
                <a:ext cx="306324" cy="897636"/>
              </a:xfrm>
              <a:custGeom>
                <a:avLst/>
                <a:gdLst/>
                <a:ahLst/>
                <a:cxnLst/>
                <a:rect l="l" t="t" r="r" b="b"/>
                <a:pathLst>
                  <a:path w="306324" h="897636">
                    <a:moveTo>
                      <a:pt x="0" y="0"/>
                    </a:moveTo>
                    <a:lnTo>
                      <a:pt x="306324" y="0"/>
                    </a:lnTo>
                    <a:lnTo>
                      <a:pt x="306324" y="897636"/>
                    </a:lnTo>
                    <a:lnTo>
                      <a:pt x="0" y="897636"/>
                    </a:lnTo>
                    <a:close/>
                  </a:path>
                </a:pathLst>
              </a:custGeom>
              <a:solidFill>
                <a:srgbClr val="00A3DD"/>
              </a:solidFill>
            </p:spPr>
          </p:sp>
        </p:grpSp>
        <p:grpSp>
          <p:nvGrpSpPr>
            <p:cNvPr id="29" name="Group 29"/>
            <p:cNvGrpSpPr>
              <a:grpSpLocks noChangeAspect="1"/>
            </p:cNvGrpSpPr>
            <p:nvPr/>
          </p:nvGrpSpPr>
          <p:grpSpPr>
            <a:xfrm rot="5400000">
              <a:off x="1179870" y="4670558"/>
              <a:ext cx="549583" cy="1605219"/>
              <a:chOff x="0" y="0"/>
              <a:chExt cx="410464" cy="1198880"/>
            </a:xfrm>
          </p:grpSpPr>
          <p:sp>
            <p:nvSpPr>
              <p:cNvPr id="30" name="Freeform 30"/>
              <p:cNvSpPr/>
              <p:nvPr/>
            </p:nvSpPr>
            <p:spPr>
              <a:xfrm>
                <a:off x="0" y="0"/>
                <a:ext cx="410464" cy="1198880"/>
              </a:xfrm>
              <a:custGeom>
                <a:avLst/>
                <a:gdLst/>
                <a:ahLst/>
                <a:cxnLst/>
                <a:rect l="l" t="t" r="r" b="b"/>
                <a:pathLst>
                  <a:path w="410464" h="1198880">
                    <a:moveTo>
                      <a:pt x="0" y="0"/>
                    </a:moveTo>
                    <a:lnTo>
                      <a:pt x="0" y="1198880"/>
                    </a:lnTo>
                    <a:lnTo>
                      <a:pt x="410464" y="1198880"/>
                    </a:lnTo>
                    <a:lnTo>
                      <a:pt x="410464" y="0"/>
                    </a:lnTo>
                    <a:close/>
                  </a:path>
                </a:pathLst>
              </a:custGeom>
              <a:blipFill>
                <a:blip r:embed="rId4"/>
                <a:stretch>
                  <a:fillRect l="-495" t="-677" r="-1485"/>
                </a:stretch>
              </a:blipFill>
            </p:spPr>
          </p:sp>
        </p:grpSp>
        <p:grpSp>
          <p:nvGrpSpPr>
            <p:cNvPr id="31" name="Group 31"/>
            <p:cNvGrpSpPr>
              <a:grpSpLocks noChangeAspect="1"/>
            </p:cNvGrpSpPr>
            <p:nvPr/>
          </p:nvGrpSpPr>
          <p:grpSpPr>
            <a:xfrm rot="5400000">
              <a:off x="2951052" y="4501874"/>
              <a:ext cx="546863" cy="1939866"/>
              <a:chOff x="0" y="0"/>
              <a:chExt cx="306324" cy="1086612"/>
            </a:xfrm>
          </p:grpSpPr>
          <p:sp>
            <p:nvSpPr>
              <p:cNvPr id="32" name="Freeform 32"/>
              <p:cNvSpPr/>
              <p:nvPr/>
            </p:nvSpPr>
            <p:spPr>
              <a:xfrm>
                <a:off x="0" y="0"/>
                <a:ext cx="306324" cy="1086612"/>
              </a:xfrm>
              <a:custGeom>
                <a:avLst/>
                <a:gdLst/>
                <a:ahLst/>
                <a:cxnLst/>
                <a:rect l="l" t="t" r="r" b="b"/>
                <a:pathLst>
                  <a:path w="306324" h="1086612">
                    <a:moveTo>
                      <a:pt x="0" y="0"/>
                    </a:moveTo>
                    <a:lnTo>
                      <a:pt x="306324" y="0"/>
                    </a:lnTo>
                    <a:lnTo>
                      <a:pt x="306324" y="1086612"/>
                    </a:lnTo>
                    <a:lnTo>
                      <a:pt x="0" y="1086612"/>
                    </a:lnTo>
                    <a:close/>
                  </a:path>
                </a:pathLst>
              </a:custGeom>
              <a:solidFill>
                <a:srgbClr val="00A3DD"/>
              </a:solidFill>
            </p:spPr>
          </p:sp>
        </p:grpSp>
        <p:grpSp>
          <p:nvGrpSpPr>
            <p:cNvPr id="33" name="Group 33"/>
            <p:cNvGrpSpPr>
              <a:grpSpLocks noChangeAspect="1"/>
            </p:cNvGrpSpPr>
            <p:nvPr/>
          </p:nvGrpSpPr>
          <p:grpSpPr>
            <a:xfrm rot="5400000">
              <a:off x="2948331" y="4501874"/>
              <a:ext cx="549583" cy="1942587"/>
              <a:chOff x="0" y="0"/>
              <a:chExt cx="410464" cy="1450848"/>
            </a:xfrm>
          </p:grpSpPr>
          <p:sp>
            <p:nvSpPr>
              <p:cNvPr id="34" name="Freeform 34"/>
              <p:cNvSpPr/>
              <p:nvPr/>
            </p:nvSpPr>
            <p:spPr>
              <a:xfrm>
                <a:off x="0" y="0"/>
                <a:ext cx="410464" cy="1450848"/>
              </a:xfrm>
              <a:custGeom>
                <a:avLst/>
                <a:gdLst/>
                <a:ahLst/>
                <a:cxnLst/>
                <a:rect l="l" t="t" r="r" b="b"/>
                <a:pathLst>
                  <a:path w="410464" h="1450848">
                    <a:moveTo>
                      <a:pt x="0" y="0"/>
                    </a:moveTo>
                    <a:lnTo>
                      <a:pt x="0" y="1450848"/>
                    </a:lnTo>
                    <a:lnTo>
                      <a:pt x="410464" y="1450848"/>
                    </a:lnTo>
                    <a:lnTo>
                      <a:pt x="410464" y="0"/>
                    </a:lnTo>
                    <a:close/>
                  </a:path>
                </a:pathLst>
              </a:custGeom>
              <a:blipFill>
                <a:blip r:embed="rId5"/>
                <a:stretch>
                  <a:fillRect l="-495" t="-560" r="-1485" b="-140"/>
                </a:stretch>
              </a:blipFill>
            </p:spPr>
          </p:sp>
        </p:grpSp>
        <p:grpSp>
          <p:nvGrpSpPr>
            <p:cNvPr id="35" name="Group 35"/>
            <p:cNvGrpSpPr>
              <a:grpSpLocks noChangeAspect="1"/>
            </p:cNvGrpSpPr>
            <p:nvPr/>
          </p:nvGrpSpPr>
          <p:grpSpPr>
            <a:xfrm rot="5400000">
              <a:off x="4685505" y="4704567"/>
              <a:ext cx="546863" cy="1534480"/>
              <a:chOff x="0" y="0"/>
              <a:chExt cx="306324" cy="859536"/>
            </a:xfrm>
          </p:grpSpPr>
          <p:sp>
            <p:nvSpPr>
              <p:cNvPr id="36" name="Freeform 36"/>
              <p:cNvSpPr/>
              <p:nvPr/>
            </p:nvSpPr>
            <p:spPr>
              <a:xfrm>
                <a:off x="0" y="0"/>
                <a:ext cx="306324" cy="859536"/>
              </a:xfrm>
              <a:custGeom>
                <a:avLst/>
                <a:gdLst/>
                <a:ahLst/>
                <a:cxnLst/>
                <a:rect l="l" t="t" r="r" b="b"/>
                <a:pathLst>
                  <a:path w="306324" h="859536">
                    <a:moveTo>
                      <a:pt x="0" y="0"/>
                    </a:moveTo>
                    <a:lnTo>
                      <a:pt x="306324" y="0"/>
                    </a:lnTo>
                    <a:lnTo>
                      <a:pt x="306324" y="859536"/>
                    </a:lnTo>
                    <a:lnTo>
                      <a:pt x="0" y="859536"/>
                    </a:lnTo>
                    <a:close/>
                  </a:path>
                </a:pathLst>
              </a:custGeom>
              <a:solidFill>
                <a:srgbClr val="00A3DD"/>
              </a:solidFill>
            </p:spPr>
          </p:sp>
        </p:grpSp>
        <p:grpSp>
          <p:nvGrpSpPr>
            <p:cNvPr id="37" name="Group 37"/>
            <p:cNvGrpSpPr>
              <a:grpSpLocks noChangeAspect="1"/>
            </p:cNvGrpSpPr>
            <p:nvPr/>
          </p:nvGrpSpPr>
          <p:grpSpPr>
            <a:xfrm rot="5400000">
              <a:off x="4682784" y="4704567"/>
              <a:ext cx="549583" cy="1537201"/>
              <a:chOff x="0" y="0"/>
              <a:chExt cx="410464" cy="1148080"/>
            </a:xfrm>
          </p:grpSpPr>
          <p:sp>
            <p:nvSpPr>
              <p:cNvPr id="38" name="Freeform 38"/>
              <p:cNvSpPr/>
              <p:nvPr/>
            </p:nvSpPr>
            <p:spPr>
              <a:xfrm>
                <a:off x="0" y="0"/>
                <a:ext cx="410464" cy="1148080"/>
              </a:xfrm>
              <a:custGeom>
                <a:avLst/>
                <a:gdLst/>
                <a:ahLst/>
                <a:cxnLst/>
                <a:rect l="l" t="t" r="r" b="b"/>
                <a:pathLst>
                  <a:path w="410464" h="1148080">
                    <a:moveTo>
                      <a:pt x="0" y="0"/>
                    </a:moveTo>
                    <a:lnTo>
                      <a:pt x="0" y="1148080"/>
                    </a:lnTo>
                    <a:lnTo>
                      <a:pt x="410464" y="1148080"/>
                    </a:lnTo>
                    <a:lnTo>
                      <a:pt x="410464" y="0"/>
                    </a:lnTo>
                    <a:close/>
                  </a:path>
                </a:pathLst>
              </a:custGeom>
              <a:blipFill>
                <a:blip r:embed="rId6"/>
                <a:stretch>
                  <a:fillRect l="-495" t="-530" r="-1485"/>
                </a:stretch>
              </a:blipFill>
            </p:spPr>
          </p:sp>
        </p:grpSp>
        <p:grpSp>
          <p:nvGrpSpPr>
            <p:cNvPr id="39" name="Group 39"/>
            <p:cNvGrpSpPr>
              <a:grpSpLocks noChangeAspect="1"/>
            </p:cNvGrpSpPr>
            <p:nvPr/>
          </p:nvGrpSpPr>
          <p:grpSpPr>
            <a:xfrm rot="5400000">
              <a:off x="5961518" y="4960313"/>
              <a:ext cx="546863" cy="1022987"/>
              <a:chOff x="0" y="0"/>
              <a:chExt cx="306324" cy="573024"/>
            </a:xfrm>
          </p:grpSpPr>
          <p:sp>
            <p:nvSpPr>
              <p:cNvPr id="40" name="Freeform 40"/>
              <p:cNvSpPr/>
              <p:nvPr/>
            </p:nvSpPr>
            <p:spPr>
              <a:xfrm>
                <a:off x="0" y="0"/>
                <a:ext cx="306324" cy="573024"/>
              </a:xfrm>
              <a:custGeom>
                <a:avLst/>
                <a:gdLst/>
                <a:ahLst/>
                <a:cxnLst/>
                <a:rect l="l" t="t" r="r" b="b"/>
                <a:pathLst>
                  <a:path w="306324" h="573024">
                    <a:moveTo>
                      <a:pt x="0" y="0"/>
                    </a:moveTo>
                    <a:lnTo>
                      <a:pt x="306324" y="0"/>
                    </a:lnTo>
                    <a:lnTo>
                      <a:pt x="306324" y="573024"/>
                    </a:lnTo>
                    <a:lnTo>
                      <a:pt x="0" y="573024"/>
                    </a:lnTo>
                    <a:close/>
                  </a:path>
                </a:pathLst>
              </a:custGeom>
              <a:solidFill>
                <a:srgbClr val="00A3DD"/>
              </a:solidFill>
            </p:spPr>
          </p:sp>
        </p:grpSp>
        <p:grpSp>
          <p:nvGrpSpPr>
            <p:cNvPr id="41" name="Group 41"/>
            <p:cNvGrpSpPr>
              <a:grpSpLocks noChangeAspect="1"/>
            </p:cNvGrpSpPr>
            <p:nvPr/>
          </p:nvGrpSpPr>
          <p:grpSpPr>
            <a:xfrm rot="5400000">
              <a:off x="5958797" y="4960313"/>
              <a:ext cx="549583" cy="1025708"/>
              <a:chOff x="0" y="0"/>
              <a:chExt cx="410464" cy="766064"/>
            </a:xfrm>
          </p:grpSpPr>
          <p:sp>
            <p:nvSpPr>
              <p:cNvPr id="42" name="Freeform 42"/>
              <p:cNvSpPr/>
              <p:nvPr/>
            </p:nvSpPr>
            <p:spPr>
              <a:xfrm>
                <a:off x="0" y="0"/>
                <a:ext cx="410464" cy="766064"/>
              </a:xfrm>
              <a:custGeom>
                <a:avLst/>
                <a:gdLst/>
                <a:ahLst/>
                <a:cxnLst/>
                <a:rect l="l" t="t" r="r" b="b"/>
                <a:pathLst>
                  <a:path w="410464" h="766064">
                    <a:moveTo>
                      <a:pt x="0" y="0"/>
                    </a:moveTo>
                    <a:lnTo>
                      <a:pt x="0" y="766064"/>
                    </a:lnTo>
                    <a:lnTo>
                      <a:pt x="410464" y="766064"/>
                    </a:lnTo>
                    <a:lnTo>
                      <a:pt x="410464" y="0"/>
                    </a:lnTo>
                    <a:close/>
                  </a:path>
                </a:pathLst>
              </a:custGeom>
              <a:blipFill>
                <a:blip r:embed="rId7"/>
                <a:stretch>
                  <a:fillRect l="-495" t="-795" r="-1485" b="-265"/>
                </a:stretch>
              </a:blipFill>
            </p:spPr>
          </p:sp>
        </p:grpSp>
        <p:grpSp>
          <p:nvGrpSpPr>
            <p:cNvPr id="43" name="Group 43"/>
            <p:cNvGrpSpPr>
              <a:grpSpLocks noChangeAspect="1"/>
            </p:cNvGrpSpPr>
            <p:nvPr/>
          </p:nvGrpSpPr>
          <p:grpSpPr>
            <a:xfrm rot="5400000">
              <a:off x="12421843" y="-479746"/>
              <a:ext cx="546863" cy="11903106"/>
              <a:chOff x="0" y="0"/>
              <a:chExt cx="306324" cy="6667500"/>
            </a:xfrm>
          </p:grpSpPr>
          <p:sp>
            <p:nvSpPr>
              <p:cNvPr id="44" name="Freeform 44"/>
              <p:cNvSpPr/>
              <p:nvPr/>
            </p:nvSpPr>
            <p:spPr>
              <a:xfrm>
                <a:off x="0" y="0"/>
                <a:ext cx="306324" cy="6667500"/>
              </a:xfrm>
              <a:custGeom>
                <a:avLst/>
                <a:gdLst/>
                <a:ahLst/>
                <a:cxnLst/>
                <a:rect l="l" t="t" r="r" b="b"/>
                <a:pathLst>
                  <a:path w="306324" h="6667500">
                    <a:moveTo>
                      <a:pt x="0" y="0"/>
                    </a:moveTo>
                    <a:lnTo>
                      <a:pt x="306324" y="0"/>
                    </a:lnTo>
                    <a:lnTo>
                      <a:pt x="306324" y="6667500"/>
                    </a:lnTo>
                    <a:lnTo>
                      <a:pt x="0" y="6667500"/>
                    </a:lnTo>
                    <a:close/>
                  </a:path>
                </a:pathLst>
              </a:custGeom>
              <a:solidFill>
                <a:srgbClr val="00A3DD"/>
              </a:solidFill>
            </p:spPr>
          </p:sp>
        </p:grpSp>
        <p:grpSp>
          <p:nvGrpSpPr>
            <p:cNvPr id="45" name="Group 45"/>
            <p:cNvGrpSpPr>
              <a:grpSpLocks noChangeAspect="1"/>
            </p:cNvGrpSpPr>
            <p:nvPr/>
          </p:nvGrpSpPr>
          <p:grpSpPr>
            <a:xfrm rot="5400000">
              <a:off x="12419123" y="-479746"/>
              <a:ext cx="549583" cy="11905827"/>
              <a:chOff x="0" y="0"/>
              <a:chExt cx="410464" cy="8892032"/>
            </a:xfrm>
          </p:grpSpPr>
          <p:sp>
            <p:nvSpPr>
              <p:cNvPr id="46" name="Freeform 46"/>
              <p:cNvSpPr/>
              <p:nvPr/>
            </p:nvSpPr>
            <p:spPr>
              <a:xfrm>
                <a:off x="0" y="0"/>
                <a:ext cx="410464" cy="8892032"/>
              </a:xfrm>
              <a:custGeom>
                <a:avLst/>
                <a:gdLst/>
                <a:ahLst/>
                <a:cxnLst/>
                <a:rect l="l" t="t" r="r" b="b"/>
                <a:pathLst>
                  <a:path w="410464" h="8892032">
                    <a:moveTo>
                      <a:pt x="0" y="0"/>
                    </a:moveTo>
                    <a:lnTo>
                      <a:pt x="0" y="8892032"/>
                    </a:lnTo>
                    <a:lnTo>
                      <a:pt x="410464" y="8892032"/>
                    </a:lnTo>
                    <a:lnTo>
                      <a:pt x="410464" y="0"/>
                    </a:lnTo>
                    <a:close/>
                  </a:path>
                </a:pathLst>
              </a:custGeom>
              <a:blipFill>
                <a:blip r:embed="rId8"/>
                <a:stretch>
                  <a:fillRect l="-495" t="-91" r="-1485" b="-22"/>
                </a:stretch>
              </a:blipFill>
            </p:spPr>
          </p:sp>
        </p:grpSp>
        <p:grpSp>
          <p:nvGrpSpPr>
            <p:cNvPr id="47" name="Group 47"/>
            <p:cNvGrpSpPr>
              <a:grpSpLocks noChangeAspect="1"/>
            </p:cNvGrpSpPr>
            <p:nvPr/>
          </p:nvGrpSpPr>
          <p:grpSpPr>
            <a:xfrm rot="5400000">
              <a:off x="7788474" y="-5948373"/>
              <a:ext cx="171405" cy="14438808"/>
              <a:chOff x="0" y="0"/>
              <a:chExt cx="96012" cy="8087868"/>
            </a:xfrm>
          </p:grpSpPr>
          <p:sp>
            <p:nvSpPr>
              <p:cNvPr id="48" name="Freeform 48"/>
              <p:cNvSpPr/>
              <p:nvPr/>
            </p:nvSpPr>
            <p:spPr>
              <a:xfrm>
                <a:off x="0" y="0"/>
                <a:ext cx="96012" cy="8087868"/>
              </a:xfrm>
              <a:custGeom>
                <a:avLst/>
                <a:gdLst/>
                <a:ahLst/>
                <a:cxnLst/>
                <a:rect l="l" t="t" r="r" b="b"/>
                <a:pathLst>
                  <a:path w="96012" h="8087868">
                    <a:moveTo>
                      <a:pt x="0" y="0"/>
                    </a:moveTo>
                    <a:lnTo>
                      <a:pt x="96012" y="0"/>
                    </a:lnTo>
                    <a:lnTo>
                      <a:pt x="96012" y="8087868"/>
                    </a:lnTo>
                    <a:lnTo>
                      <a:pt x="0" y="8087868"/>
                    </a:lnTo>
                    <a:close/>
                  </a:path>
                </a:pathLst>
              </a:custGeom>
              <a:solidFill>
                <a:srgbClr val="008EC2"/>
              </a:solidFill>
            </p:spPr>
          </p:sp>
        </p:grpSp>
        <p:pic>
          <p:nvPicPr>
            <p:cNvPr id="49" name="Picture 4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6671181" y="-500611"/>
              <a:ext cx="5959256" cy="18218775"/>
            </a:xfrm>
            <a:prstGeom prst="rect">
              <a:avLst/>
            </a:prstGeom>
          </p:spPr>
        </p:pic>
        <p:grpSp>
          <p:nvGrpSpPr>
            <p:cNvPr id="50" name="Group 50"/>
            <p:cNvGrpSpPr>
              <a:grpSpLocks noChangeAspect="1"/>
            </p:cNvGrpSpPr>
            <p:nvPr/>
          </p:nvGrpSpPr>
          <p:grpSpPr>
            <a:xfrm rot="5400000">
              <a:off x="7785754" y="-5948373"/>
              <a:ext cx="174125" cy="14441528"/>
              <a:chOff x="0" y="0"/>
              <a:chExt cx="130048" cy="10785856"/>
            </a:xfrm>
          </p:grpSpPr>
          <p:sp>
            <p:nvSpPr>
              <p:cNvPr id="51" name="Freeform 51"/>
              <p:cNvSpPr/>
              <p:nvPr/>
            </p:nvSpPr>
            <p:spPr>
              <a:xfrm>
                <a:off x="0" y="0"/>
                <a:ext cx="130048" cy="10785856"/>
              </a:xfrm>
              <a:custGeom>
                <a:avLst/>
                <a:gdLst/>
                <a:ahLst/>
                <a:cxnLst/>
                <a:rect l="l" t="t" r="r" b="b"/>
                <a:pathLst>
                  <a:path w="130048" h="10785856">
                    <a:moveTo>
                      <a:pt x="0" y="0"/>
                    </a:moveTo>
                    <a:lnTo>
                      <a:pt x="0" y="10785856"/>
                    </a:lnTo>
                    <a:lnTo>
                      <a:pt x="130048" y="10785856"/>
                    </a:lnTo>
                    <a:lnTo>
                      <a:pt x="130048" y="0"/>
                    </a:lnTo>
                    <a:close/>
                  </a:path>
                </a:pathLst>
              </a:custGeom>
              <a:blipFill>
                <a:blip r:embed="rId14"/>
                <a:stretch>
                  <a:fillRect l="-1562" t="-75" r="-4687"/>
                </a:stretch>
              </a:blipFill>
            </p:spPr>
          </p:sp>
        </p:grpSp>
        <p:pic>
          <p:nvPicPr>
            <p:cNvPr id="52" name="Picture 5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5400000">
              <a:off x="2652692" y="-1444697"/>
              <a:ext cx="670196" cy="4876413"/>
            </a:xfrm>
            <a:prstGeom prst="rect">
              <a:avLst/>
            </a:prstGeom>
          </p:spPr>
        </p:pic>
        <p:pic>
          <p:nvPicPr>
            <p:cNvPr id="53" name="Picture 5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5400000">
              <a:off x="16329701" y="-399944"/>
              <a:ext cx="1606120" cy="3222222"/>
            </a:xfrm>
            <a:prstGeom prst="rect">
              <a:avLst/>
            </a:prstGeom>
          </p:spPr>
        </p:pic>
        <p:pic>
          <p:nvPicPr>
            <p:cNvPr id="54" name="Picture 5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5400000">
              <a:off x="12517986" y="1659633"/>
              <a:ext cx="362756" cy="1026609"/>
            </a:xfrm>
            <a:prstGeom prst="rect">
              <a:avLst/>
            </a:prstGeom>
          </p:spPr>
        </p:pic>
        <p:pic>
          <p:nvPicPr>
            <p:cNvPr id="55" name="Picture 55"/>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5400000">
              <a:off x="6053580" y="1820155"/>
              <a:ext cx="370918" cy="697403"/>
            </a:xfrm>
            <a:prstGeom prst="rect">
              <a:avLst/>
            </a:prstGeom>
          </p:spPr>
        </p:pic>
        <p:pic>
          <p:nvPicPr>
            <p:cNvPr id="56" name="Picture 5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5400000">
              <a:off x="4776206" y="1807912"/>
              <a:ext cx="368197" cy="724610"/>
            </a:xfrm>
            <a:prstGeom prst="rect">
              <a:avLst/>
            </a:prstGeom>
          </p:spPr>
        </p:pic>
        <p:pic>
          <p:nvPicPr>
            <p:cNvPr id="57" name="Picture 57"/>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rot="5400000">
              <a:off x="1164464" y="1787506"/>
              <a:ext cx="583133" cy="789907"/>
            </a:xfrm>
            <a:prstGeom prst="rect">
              <a:avLst/>
            </a:prstGeom>
          </p:spPr>
        </p:pic>
        <p:pic>
          <p:nvPicPr>
            <p:cNvPr id="58" name="Picture 58"/>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rot="5400000">
              <a:off x="2927484" y="1703164"/>
              <a:ext cx="583133" cy="958591"/>
            </a:xfrm>
            <a:prstGeom prst="rect">
              <a:avLst/>
            </a:prstGeom>
          </p:spPr>
        </p:pic>
        <p:pic>
          <p:nvPicPr>
            <p:cNvPr id="59" name="Picture 59"/>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p:blipFill>
          <p:spPr>
            <a:xfrm rot="5400000">
              <a:off x="4770765" y="2678539"/>
              <a:ext cx="370918" cy="770862"/>
            </a:xfrm>
            <a:prstGeom prst="rect">
              <a:avLst/>
            </a:prstGeom>
          </p:spPr>
        </p:pic>
        <p:pic>
          <p:nvPicPr>
            <p:cNvPr id="60" name="Picture 60"/>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p:blipFill>
          <p:spPr>
            <a:xfrm rot="5400000">
              <a:off x="11820124" y="-2202415"/>
              <a:ext cx="417170" cy="10513724"/>
            </a:xfrm>
            <a:prstGeom prst="rect">
              <a:avLst/>
            </a:prstGeom>
          </p:spPr>
        </p:pic>
        <p:pic>
          <p:nvPicPr>
            <p:cNvPr id="61" name="Picture 61"/>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p:blipFill>
          <p:spPr>
            <a:xfrm rot="5400000">
              <a:off x="6030896" y="2853123"/>
              <a:ext cx="408106" cy="408106"/>
            </a:xfrm>
            <a:prstGeom prst="rect">
              <a:avLst/>
            </a:prstGeom>
          </p:spPr>
        </p:pic>
        <p:pic>
          <p:nvPicPr>
            <p:cNvPr id="62" name="Picture 62"/>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p:blipFill>
          <p:spPr>
            <a:xfrm rot="5400000">
              <a:off x="1964353" y="1278734"/>
              <a:ext cx="879691" cy="3279357"/>
            </a:xfrm>
            <a:prstGeom prst="rect">
              <a:avLst/>
            </a:prstGeom>
          </p:spPr>
        </p:pic>
        <p:pic>
          <p:nvPicPr>
            <p:cNvPr id="63" name="Picture 63"/>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a:fillRect/>
            </a:stretch>
          </p:blipFill>
          <p:spPr>
            <a:xfrm rot="5400000">
              <a:off x="17488723" y="2576512"/>
              <a:ext cx="406287" cy="1880912"/>
            </a:xfrm>
            <a:prstGeom prst="rect">
              <a:avLst/>
            </a:prstGeom>
          </p:spPr>
        </p:pic>
        <p:pic>
          <p:nvPicPr>
            <p:cNvPr id="64" name="Picture 64"/>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a:stretch>
              <a:fillRect/>
            </a:stretch>
          </p:blipFill>
          <p:spPr>
            <a:xfrm rot="5400000">
              <a:off x="6996306" y="-2893475"/>
              <a:ext cx="667475" cy="13490181"/>
            </a:xfrm>
            <a:prstGeom prst="rect">
              <a:avLst/>
            </a:prstGeom>
          </p:spPr>
        </p:pic>
        <p:pic>
          <p:nvPicPr>
            <p:cNvPr id="65" name="Picture 65"/>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rcRect/>
            <a:stretch>
              <a:fillRect/>
            </a:stretch>
          </p:blipFill>
          <p:spPr>
            <a:xfrm rot="5400000">
              <a:off x="8797416" y="-3829399"/>
              <a:ext cx="648430" cy="17138653"/>
            </a:xfrm>
            <a:prstGeom prst="rect">
              <a:avLst/>
            </a:prstGeom>
          </p:spPr>
        </p:pic>
        <p:pic>
          <p:nvPicPr>
            <p:cNvPr id="66" name="Picture 66"/>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rcRect/>
            <a:stretch>
              <a:fillRect/>
            </a:stretch>
          </p:blipFill>
          <p:spPr>
            <a:xfrm rot="5400000">
              <a:off x="6053580" y="5120376"/>
              <a:ext cx="370918" cy="697403"/>
            </a:xfrm>
            <a:prstGeom prst="rect">
              <a:avLst/>
            </a:prstGeom>
          </p:spPr>
        </p:pic>
        <p:pic>
          <p:nvPicPr>
            <p:cNvPr id="67" name="Picture 67"/>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rcRect/>
            <a:stretch>
              <a:fillRect/>
            </a:stretch>
          </p:blipFill>
          <p:spPr>
            <a:xfrm rot="5400000">
              <a:off x="12517986" y="4959854"/>
              <a:ext cx="362756" cy="1026609"/>
            </a:xfrm>
            <a:prstGeom prst="rect">
              <a:avLst/>
            </a:prstGeom>
          </p:spPr>
        </p:pic>
        <p:pic>
          <p:nvPicPr>
            <p:cNvPr id="68" name="Picture 68"/>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rcRect/>
            <a:stretch>
              <a:fillRect/>
            </a:stretch>
          </p:blipFill>
          <p:spPr>
            <a:xfrm rot="5400000">
              <a:off x="4774846" y="5106773"/>
              <a:ext cx="370918" cy="724610"/>
            </a:xfrm>
            <a:prstGeom prst="rect">
              <a:avLst/>
            </a:prstGeom>
          </p:spPr>
        </p:pic>
        <p:pic>
          <p:nvPicPr>
            <p:cNvPr id="69" name="Picture 69"/>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rcRect/>
            <a:stretch>
              <a:fillRect/>
            </a:stretch>
          </p:blipFill>
          <p:spPr>
            <a:xfrm rot="5400000">
              <a:off x="1164464" y="5085007"/>
              <a:ext cx="583133" cy="789907"/>
            </a:xfrm>
            <a:prstGeom prst="rect">
              <a:avLst/>
            </a:prstGeom>
          </p:spPr>
        </p:pic>
        <p:pic>
          <p:nvPicPr>
            <p:cNvPr id="70" name="Picture 70"/>
            <p:cNvPicPr>
              <a:picLocks noChangeAspect="1"/>
            </p:cNvPicPr>
            <p:nvPr/>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rcRect/>
            <a:stretch>
              <a:fillRect/>
            </a:stretch>
          </p:blipFill>
          <p:spPr>
            <a:xfrm rot="5400000">
              <a:off x="2927484" y="5000665"/>
              <a:ext cx="583133" cy="958591"/>
            </a:xfrm>
            <a:prstGeom prst="rect">
              <a:avLst/>
            </a:prstGeom>
          </p:spPr>
        </p:pic>
        <p:pic>
          <p:nvPicPr>
            <p:cNvPr id="71" name="Picture 71"/>
            <p:cNvPicPr>
              <a:picLocks noChangeAspect="1"/>
            </p:cNvPicPr>
            <p:nvPr/>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rcRect/>
            <a:stretch>
              <a:fillRect/>
            </a:stretch>
          </p:blipFill>
          <p:spPr>
            <a:xfrm rot="5400000">
              <a:off x="2577873" y="3954552"/>
              <a:ext cx="370918" cy="4013948"/>
            </a:xfrm>
            <a:prstGeom prst="rect">
              <a:avLst/>
            </a:prstGeom>
          </p:spPr>
        </p:pic>
        <p:pic>
          <p:nvPicPr>
            <p:cNvPr id="72" name="Picture 72"/>
            <p:cNvPicPr>
              <a:picLocks noChangeAspect="1"/>
            </p:cNvPicPr>
            <p:nvPr/>
          </p:nvPicPr>
          <p:blipFill>
            <a:blip r:embed="rId55">
              <a:extLst>
                <a:ext uri="{28A0092B-C50C-407E-A947-70E740481C1C}">
                  <a14:useLocalDpi xmlns:a14="http://schemas.microsoft.com/office/drawing/2010/main" val="0"/>
                </a:ext>
                <a:ext uri="{96DAC541-7B7A-43D3-8B79-37D633B846F1}">
                  <asvg:svgBlip xmlns:asvg="http://schemas.microsoft.com/office/drawing/2016/SVG/main" r:embed="rId56"/>
                </a:ext>
              </a:extLst>
            </a:blip>
            <a:srcRect/>
            <a:stretch>
              <a:fillRect/>
            </a:stretch>
          </p:blipFill>
          <p:spPr>
            <a:xfrm rot="5400000">
              <a:off x="3051276" y="6618127"/>
              <a:ext cx="362756" cy="1312283"/>
            </a:xfrm>
            <a:prstGeom prst="rect">
              <a:avLst/>
            </a:prstGeom>
          </p:spPr>
        </p:pic>
        <p:pic>
          <p:nvPicPr>
            <p:cNvPr id="73" name="Picture 73"/>
            <p:cNvPicPr>
              <a:picLocks noChangeAspect="1"/>
            </p:cNvPicPr>
            <p:nvPr/>
          </p:nvPicPr>
          <p:blipFill>
            <a:blip r:embed="rId57">
              <a:extLst>
                <a:ext uri="{28A0092B-C50C-407E-A947-70E740481C1C}">
                  <a14:useLocalDpi xmlns:a14="http://schemas.microsoft.com/office/drawing/2010/main" val="0"/>
                </a:ext>
                <a:ext uri="{96DAC541-7B7A-43D3-8B79-37D633B846F1}">
                  <asvg:svgBlip xmlns:asvg="http://schemas.microsoft.com/office/drawing/2016/SVG/main" r:embed="rId58"/>
                </a:ext>
              </a:extLst>
            </a:blip>
            <a:srcRect/>
            <a:stretch>
              <a:fillRect/>
            </a:stretch>
          </p:blipFill>
          <p:spPr>
            <a:xfrm rot="5400000">
              <a:off x="4768044" y="6887477"/>
              <a:ext cx="370918" cy="787186"/>
            </a:xfrm>
            <a:prstGeom prst="rect">
              <a:avLst/>
            </a:prstGeom>
          </p:spPr>
        </p:pic>
        <p:pic>
          <p:nvPicPr>
            <p:cNvPr id="74" name="Picture 74"/>
            <p:cNvPicPr>
              <a:picLocks noChangeAspect="1"/>
            </p:cNvPicPr>
            <p:nvPr/>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60"/>
                </a:ext>
              </a:extLst>
            </a:blip>
            <a:srcRect/>
            <a:stretch>
              <a:fillRect/>
            </a:stretch>
          </p:blipFill>
          <p:spPr>
            <a:xfrm rot="5400000">
              <a:off x="1156302" y="6782730"/>
              <a:ext cx="602178" cy="983078"/>
            </a:xfrm>
            <a:prstGeom prst="rect">
              <a:avLst/>
            </a:prstGeom>
          </p:spPr>
        </p:pic>
        <p:pic>
          <p:nvPicPr>
            <p:cNvPr id="75" name="Picture 75"/>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61"/>
                </a:ext>
              </a:extLst>
            </a:blip>
            <a:srcRect/>
            <a:stretch>
              <a:fillRect/>
            </a:stretch>
          </p:blipFill>
          <p:spPr>
            <a:xfrm rot="5400000">
              <a:off x="6030896" y="7070224"/>
              <a:ext cx="408106" cy="408106"/>
            </a:xfrm>
            <a:prstGeom prst="rect">
              <a:avLst/>
            </a:prstGeom>
          </p:spPr>
        </p:pic>
        <p:pic>
          <p:nvPicPr>
            <p:cNvPr id="76" name="Picture 76"/>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rcRect/>
            <a:stretch>
              <a:fillRect/>
            </a:stretch>
          </p:blipFill>
          <p:spPr>
            <a:xfrm rot="5400000">
              <a:off x="11489558" y="1390283"/>
              <a:ext cx="2318946" cy="11759810"/>
            </a:xfrm>
            <a:prstGeom prst="rect">
              <a:avLst/>
            </a:prstGeom>
          </p:spPr>
        </p:pic>
        <p:pic>
          <p:nvPicPr>
            <p:cNvPr id="77" name="Picture 77"/>
            <p:cNvPicPr>
              <a:picLocks noChangeAspect="1"/>
            </p:cNvPicPr>
            <p:nvPr/>
          </p:nvPicPr>
          <p:blipFill>
            <a:blip r:embed="rId64">
              <a:extLst>
                <a:ext uri="{28A0092B-C50C-407E-A947-70E740481C1C}">
                  <a14:useLocalDpi xmlns:a14="http://schemas.microsoft.com/office/drawing/2010/main" val="0"/>
                </a:ext>
                <a:ext uri="{96DAC541-7B7A-43D3-8B79-37D633B846F1}">
                  <asvg:svgBlip xmlns:asvg="http://schemas.microsoft.com/office/drawing/2016/SVG/main" r:embed="rId65"/>
                </a:ext>
              </a:extLst>
            </a:blip>
            <a:srcRect/>
            <a:stretch>
              <a:fillRect/>
            </a:stretch>
          </p:blipFill>
          <p:spPr>
            <a:xfrm rot="5400000">
              <a:off x="3049916" y="8820542"/>
              <a:ext cx="362756" cy="749096"/>
            </a:xfrm>
            <a:prstGeom prst="rect">
              <a:avLst/>
            </a:prstGeom>
          </p:spPr>
        </p:pic>
        <p:pic>
          <p:nvPicPr>
            <p:cNvPr id="78" name="Picture 78"/>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67"/>
                </a:ext>
              </a:extLst>
            </a:blip>
            <a:srcRect/>
            <a:stretch>
              <a:fillRect/>
            </a:stretch>
          </p:blipFill>
          <p:spPr>
            <a:xfrm rot="5400000">
              <a:off x="4768044" y="8819181"/>
              <a:ext cx="370918" cy="765421"/>
            </a:xfrm>
            <a:prstGeom prst="rect">
              <a:avLst/>
            </a:prstGeom>
          </p:spPr>
        </p:pic>
        <p:pic>
          <p:nvPicPr>
            <p:cNvPr id="79" name="Picture 79"/>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rcRect/>
            <a:stretch>
              <a:fillRect/>
            </a:stretch>
          </p:blipFill>
          <p:spPr>
            <a:xfrm rot="5400000">
              <a:off x="1145419" y="8801497"/>
              <a:ext cx="602178" cy="787186"/>
            </a:xfrm>
            <a:prstGeom prst="rect">
              <a:avLst/>
            </a:prstGeom>
          </p:spPr>
        </p:pic>
        <p:pic>
          <p:nvPicPr>
            <p:cNvPr id="80" name="Picture 80"/>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70"/>
                </a:ext>
              </a:extLst>
            </a:blip>
            <a:srcRect/>
            <a:stretch>
              <a:fillRect/>
            </a:stretch>
          </p:blipFill>
          <p:spPr>
            <a:xfrm rot="5400000">
              <a:off x="6030896" y="8991045"/>
              <a:ext cx="408106" cy="408106"/>
            </a:xfrm>
            <a:prstGeom prst="rect">
              <a:avLst/>
            </a:prstGeom>
          </p:spPr>
        </p:pic>
        <p:pic>
          <p:nvPicPr>
            <p:cNvPr id="81" name="Picture 81"/>
            <p:cNvPicPr>
              <a:picLocks noChangeAspect="1"/>
            </p:cNvPicPr>
            <p:nvPr/>
          </p:nvPicPr>
          <p:blipFill>
            <a:blip r:embed="rId71">
              <a:extLst>
                <a:ext uri="{28A0092B-C50C-407E-A947-70E740481C1C}">
                  <a14:useLocalDpi xmlns:a14="http://schemas.microsoft.com/office/drawing/2010/main" val="0"/>
                </a:ext>
                <a:ext uri="{96DAC541-7B7A-43D3-8B79-37D633B846F1}">
                  <asvg:svgBlip xmlns:asvg="http://schemas.microsoft.com/office/drawing/2016/SVG/main" r:embed="rId72"/>
                </a:ext>
              </a:extLst>
            </a:blip>
            <a:srcRect/>
            <a:stretch>
              <a:fillRect/>
            </a:stretch>
          </p:blipFill>
          <p:spPr>
            <a:xfrm rot="5400000">
              <a:off x="11988808" y="3296140"/>
              <a:ext cx="1361256" cy="11795179"/>
            </a:xfrm>
            <a:prstGeom prst="rect">
              <a:avLst/>
            </a:prstGeom>
          </p:spPr>
        </p:pic>
        <p:pic>
          <p:nvPicPr>
            <p:cNvPr id="82" name="Picture 82"/>
            <p:cNvPicPr>
              <a:picLocks noChangeAspect="1"/>
            </p:cNvPicPr>
            <p:nvPr/>
          </p:nvPicPr>
          <p:blipFill>
            <a:blip r:embed="rId73">
              <a:extLst>
                <a:ext uri="{28A0092B-C50C-407E-A947-70E740481C1C}">
                  <a14:useLocalDpi xmlns:a14="http://schemas.microsoft.com/office/drawing/2010/main" val="0"/>
                </a:ext>
                <a:ext uri="{96DAC541-7B7A-43D3-8B79-37D633B846F1}">
                  <asvg:svgBlip xmlns:asvg="http://schemas.microsoft.com/office/drawing/2016/SVG/main" r:embed="rId74"/>
                </a:ext>
              </a:extLst>
            </a:blip>
            <a:srcRect/>
            <a:stretch>
              <a:fillRect/>
            </a:stretch>
          </p:blipFill>
          <p:spPr>
            <a:xfrm rot="5400000">
              <a:off x="2885313" y="7837005"/>
              <a:ext cx="409008" cy="4650595"/>
            </a:xfrm>
            <a:prstGeom prst="rect">
              <a:avLst/>
            </a:prstGeom>
          </p:spPr>
        </p:pic>
        <p:pic>
          <p:nvPicPr>
            <p:cNvPr id="83" name="Picture 83"/>
            <p:cNvPicPr>
              <a:picLocks noChangeAspect="1"/>
            </p:cNvPicPr>
            <p:nvPr/>
          </p:nvPicPr>
          <p:blipFill>
            <a:blip r:embed="rId75">
              <a:extLst>
                <a:ext uri="{28A0092B-C50C-407E-A947-70E740481C1C}">
                  <a14:useLocalDpi xmlns:a14="http://schemas.microsoft.com/office/drawing/2010/main" val="0"/>
                </a:ext>
                <a:ext uri="{96DAC541-7B7A-43D3-8B79-37D633B846F1}">
                  <asvg:svgBlip xmlns:asvg="http://schemas.microsoft.com/office/drawing/2016/SVG/main" r:embed="rId76"/>
                </a:ext>
              </a:extLst>
            </a:blip>
            <a:srcRect/>
            <a:stretch>
              <a:fillRect/>
            </a:stretch>
          </p:blipFill>
          <p:spPr>
            <a:xfrm rot="5400000">
              <a:off x="4769405" y="10472013"/>
              <a:ext cx="370918" cy="789907"/>
            </a:xfrm>
            <a:prstGeom prst="rect">
              <a:avLst/>
            </a:prstGeom>
          </p:spPr>
        </p:pic>
        <p:pic>
          <p:nvPicPr>
            <p:cNvPr id="84" name="Picture 84"/>
            <p:cNvPicPr>
              <a:picLocks noChangeAspect="1"/>
            </p:cNvPicPr>
            <p:nvPr/>
          </p:nvPicPr>
          <p:blipFill>
            <a:blip r:embed="rId77">
              <a:extLst>
                <a:ext uri="{28A0092B-C50C-407E-A947-70E740481C1C}">
                  <a14:useLocalDpi xmlns:a14="http://schemas.microsoft.com/office/drawing/2010/main" val="0"/>
                </a:ext>
                <a:ext uri="{96DAC541-7B7A-43D3-8B79-37D633B846F1}">
                  <asvg:svgBlip xmlns:asvg="http://schemas.microsoft.com/office/drawing/2016/SVG/main" r:embed="rId78"/>
                </a:ext>
              </a:extLst>
            </a:blip>
            <a:srcRect/>
            <a:stretch>
              <a:fillRect/>
            </a:stretch>
          </p:blipFill>
          <p:spPr>
            <a:xfrm rot="5400000">
              <a:off x="3037673" y="10307410"/>
              <a:ext cx="370918" cy="1102789"/>
            </a:xfrm>
            <a:prstGeom prst="rect">
              <a:avLst/>
            </a:prstGeom>
          </p:spPr>
        </p:pic>
        <p:pic>
          <p:nvPicPr>
            <p:cNvPr id="85" name="Picture 85"/>
            <p:cNvPicPr>
              <a:picLocks noChangeAspect="1"/>
            </p:cNvPicPr>
            <p:nvPr/>
          </p:nvPicPr>
          <p:blipFill>
            <a:blip r:embed="rId79">
              <a:extLst>
                <a:ext uri="{28A0092B-C50C-407E-A947-70E740481C1C}">
                  <a14:useLocalDpi xmlns:a14="http://schemas.microsoft.com/office/drawing/2010/main" val="0"/>
                </a:ext>
                <a:ext uri="{96DAC541-7B7A-43D3-8B79-37D633B846F1}">
                  <asvg:svgBlip xmlns:asvg="http://schemas.microsoft.com/office/drawing/2016/SVG/main" r:embed="rId80"/>
                </a:ext>
              </a:extLst>
            </a:blip>
            <a:srcRect/>
            <a:stretch>
              <a:fillRect/>
            </a:stretch>
          </p:blipFill>
          <p:spPr>
            <a:xfrm rot="5400000">
              <a:off x="6030896" y="10656120"/>
              <a:ext cx="408106" cy="408106"/>
            </a:xfrm>
            <a:prstGeom prst="rect">
              <a:avLst/>
            </a:prstGeom>
          </p:spPr>
        </p:pic>
        <p:pic>
          <p:nvPicPr>
            <p:cNvPr id="86" name="Picture 86"/>
            <p:cNvPicPr>
              <a:picLocks noChangeAspect="1"/>
            </p:cNvPicPr>
            <p:nvPr/>
          </p:nvPicPr>
          <p:blipFill>
            <a:blip r:embed="rId81">
              <a:extLst>
                <a:ext uri="{28A0092B-C50C-407E-A947-70E740481C1C}">
                  <a14:useLocalDpi xmlns:a14="http://schemas.microsoft.com/office/drawing/2010/main" val="0"/>
                </a:ext>
                <a:ext uri="{96DAC541-7B7A-43D3-8B79-37D633B846F1}">
                  <asvg:svgBlip xmlns:asvg="http://schemas.microsoft.com/office/drawing/2016/SVG/main" r:embed="rId82"/>
                </a:ext>
              </a:extLst>
            </a:blip>
            <a:srcRect/>
            <a:stretch>
              <a:fillRect/>
            </a:stretch>
          </p:blipFill>
          <p:spPr>
            <a:xfrm rot="5400000">
              <a:off x="1154941" y="10476094"/>
              <a:ext cx="602178" cy="773583"/>
            </a:xfrm>
            <a:prstGeom prst="rect">
              <a:avLst/>
            </a:prstGeom>
          </p:spPr>
        </p:pic>
        <p:pic>
          <p:nvPicPr>
            <p:cNvPr id="87" name="Picture 87"/>
            <p:cNvPicPr>
              <a:picLocks noChangeAspect="1"/>
            </p:cNvPicPr>
            <p:nvPr/>
          </p:nvPicPr>
          <p:blipFill>
            <a:blip r:embed="rId83">
              <a:extLst>
                <a:ext uri="{28A0092B-C50C-407E-A947-70E740481C1C}">
                  <a14:useLocalDpi xmlns:a14="http://schemas.microsoft.com/office/drawing/2010/main" val="0"/>
                </a:ext>
                <a:ext uri="{96DAC541-7B7A-43D3-8B79-37D633B846F1}">
                  <asvg:svgBlip xmlns:asvg="http://schemas.microsoft.com/office/drawing/2016/SVG/main" r:embed="rId84"/>
                </a:ext>
              </a:extLst>
            </a:blip>
            <a:srcRect/>
            <a:stretch>
              <a:fillRect/>
            </a:stretch>
          </p:blipFill>
          <p:spPr>
            <a:xfrm rot="5400000">
              <a:off x="11811962" y="5260493"/>
              <a:ext cx="1124554" cy="11204785"/>
            </a:xfrm>
            <a:prstGeom prst="rect">
              <a:avLst/>
            </a:prstGeom>
          </p:spPr>
        </p:pic>
        <p:pic>
          <p:nvPicPr>
            <p:cNvPr id="88" name="Picture 88"/>
            <p:cNvPicPr>
              <a:picLocks noChangeAspect="1"/>
            </p:cNvPicPr>
            <p:nvPr/>
          </p:nvPicPr>
          <p:blipFill>
            <a:blip r:embed="rId85">
              <a:extLst>
                <a:ext uri="{28A0092B-C50C-407E-A947-70E740481C1C}">
                  <a14:useLocalDpi xmlns:a14="http://schemas.microsoft.com/office/drawing/2010/main" val="0"/>
                </a:ext>
                <a:ext uri="{96DAC541-7B7A-43D3-8B79-37D633B846F1}">
                  <asvg:svgBlip xmlns:asvg="http://schemas.microsoft.com/office/drawing/2016/SVG/main" r:embed="rId86"/>
                </a:ext>
              </a:extLst>
            </a:blip>
            <a:srcRect/>
            <a:stretch>
              <a:fillRect/>
            </a:stretch>
          </p:blipFill>
          <p:spPr>
            <a:xfrm rot="5400000">
              <a:off x="17488723" y="10703273"/>
              <a:ext cx="406287" cy="1880912"/>
            </a:xfrm>
            <a:prstGeom prst="rect">
              <a:avLst/>
            </a:prstGeom>
          </p:spPr>
        </p:pic>
        <p:pic>
          <p:nvPicPr>
            <p:cNvPr id="89" name="Picture 89"/>
            <p:cNvPicPr>
              <a:picLocks noChangeAspect="1"/>
            </p:cNvPicPr>
            <p:nvPr/>
          </p:nvPicPr>
          <p:blipFill>
            <a:blip r:embed="rId87">
              <a:extLst>
                <a:ext uri="{28A0092B-C50C-407E-A947-70E740481C1C}">
                  <a14:useLocalDpi xmlns:a14="http://schemas.microsoft.com/office/drawing/2010/main" val="0"/>
                </a:ext>
                <a:ext uri="{96DAC541-7B7A-43D3-8B79-37D633B846F1}">
                  <asvg:svgBlip xmlns:asvg="http://schemas.microsoft.com/office/drawing/2016/SVG/main" r:embed="rId88"/>
                </a:ext>
              </a:extLst>
            </a:blip>
            <a:srcRect/>
            <a:stretch>
              <a:fillRect/>
            </a:stretch>
          </p:blipFill>
          <p:spPr>
            <a:xfrm rot="5400000">
              <a:off x="9485755" y="13077092"/>
              <a:ext cx="335549" cy="387242"/>
            </a:xfrm>
            <a:prstGeom prst="rect">
              <a:avLst/>
            </a:prstGeom>
          </p:spPr>
        </p:pic>
        <p:pic>
          <p:nvPicPr>
            <p:cNvPr id="90" name="Picture 90"/>
            <p:cNvPicPr>
              <a:picLocks noChangeAspect="1"/>
            </p:cNvPicPr>
            <p:nvPr/>
          </p:nvPicPr>
          <p:blipFill>
            <a:blip r:embed="rId89">
              <a:extLst>
                <a:ext uri="{28A0092B-C50C-407E-A947-70E740481C1C}">
                  <a14:useLocalDpi xmlns:a14="http://schemas.microsoft.com/office/drawing/2010/main" val="0"/>
                </a:ext>
                <a:ext uri="{96DAC541-7B7A-43D3-8B79-37D633B846F1}">
                  <asvg:svgBlip xmlns:asvg="http://schemas.microsoft.com/office/drawing/2016/SVG/main" r:embed="rId90"/>
                </a:ext>
              </a:extLst>
            </a:blip>
            <a:srcRect/>
            <a:stretch>
              <a:fillRect/>
            </a:stretch>
          </p:blipFill>
          <p:spPr>
            <a:xfrm rot="5400000">
              <a:off x="1946668" y="11719458"/>
              <a:ext cx="373638" cy="3129718"/>
            </a:xfrm>
            <a:prstGeom prst="rect">
              <a:avLst/>
            </a:prstGeom>
          </p:spPr>
        </p:pic>
      </p:grpSp>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000500" y="-2099708"/>
            <a:ext cx="10287000" cy="14486416"/>
            <a:chOff x="0" y="0"/>
            <a:chExt cx="13716000" cy="19315221"/>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3716000" cy="1931522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1888" y="10161852"/>
              <a:ext cx="368197" cy="57225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01888" y="11092334"/>
              <a:ext cx="368197" cy="713727"/>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1888" y="12387392"/>
              <a:ext cx="368197" cy="74365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01888" y="13769513"/>
              <a:ext cx="368197" cy="109734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85619" y="15935198"/>
              <a:ext cx="784466" cy="281139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74625" y="9685727"/>
              <a:ext cx="10894624" cy="9088072"/>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01888" y="555025"/>
              <a:ext cx="12339321" cy="9251315"/>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3097498" y="15616875"/>
              <a:ext cx="373638" cy="3129718"/>
            </a:xfrm>
            <a:prstGeom prst="rect">
              <a:avLst/>
            </a:prstGeom>
          </p:spPr>
        </p:pic>
      </p:grpSp>
    </p:spTree>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2"/>
          <p:cNvSpPr txBox="1"/>
          <p:nvPr/>
        </p:nvSpPr>
        <p:spPr>
          <a:xfrm>
            <a:off x="8001000" y="2171700"/>
            <a:ext cx="8998260" cy="5014702"/>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6500" spc="27" dirty="0">
                <a:latin typeface="Loubag Medium" panose="020B0604020202020204" charset="0"/>
                <a:ea typeface="+mj-ea"/>
                <a:cs typeface="+mj-cs"/>
              </a:rPr>
              <a:t>If we want better results for families,</a:t>
            </a:r>
          </a:p>
          <a:p>
            <a:pPr>
              <a:lnSpc>
                <a:spcPct val="90000"/>
              </a:lnSpc>
              <a:spcBef>
                <a:spcPct val="0"/>
              </a:spcBef>
              <a:spcAft>
                <a:spcPts val="600"/>
              </a:spcAft>
            </a:pPr>
            <a:r>
              <a:rPr lang="en-US" sz="6500" spc="27" dirty="0">
                <a:latin typeface="Loubag Medium" panose="020B0604020202020204" charset="0"/>
                <a:ea typeface="+mj-ea"/>
                <a:cs typeface="+mj-cs"/>
              </a:rPr>
              <a:t>treatment has to be </a:t>
            </a:r>
            <a:r>
              <a:rPr lang="en-US" sz="6500" spc="27" dirty="0" err="1">
                <a:latin typeface="Loubag Medium" panose="020B0604020202020204" charset="0"/>
                <a:ea typeface="+mj-ea"/>
                <a:cs typeface="+mj-cs"/>
              </a:rPr>
              <a:t>personalised</a:t>
            </a:r>
            <a:r>
              <a:rPr lang="en-US" sz="6500" spc="27" dirty="0">
                <a:latin typeface="Loubag Medium" panose="020B0604020202020204" charset="0"/>
                <a:ea typeface="+mj-ea"/>
                <a:cs typeface="+mj-cs"/>
              </a:rPr>
              <a:t> to them.</a:t>
            </a:r>
          </a:p>
        </p:txBody>
      </p:sp>
      <p:pic>
        <p:nvPicPr>
          <p:cNvPr id="3074" name="Picture 2" descr="Strength Clipart Personal 6 Development Clip Art - Transparent Decision  Making Png PNG Image | Transparent PNG Free Download on SeekPNG">
            <a:extLst>
              <a:ext uri="{FF2B5EF4-FFF2-40B4-BE49-F238E27FC236}">
                <a16:creationId xmlns:a16="http://schemas.microsoft.com/office/drawing/2014/main" id="{6FB8A708-AFDA-F094-E66C-4375C12E7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40" r="9394"/>
          <a:stretch/>
        </p:blipFill>
        <p:spPr bwMode="auto">
          <a:xfrm>
            <a:off x="20" y="10"/>
            <a:ext cx="7489487" cy="10286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533400" y="1028700"/>
            <a:ext cx="10210800" cy="8077200"/>
          </a:xfrm>
          <a:prstGeom prst="rect">
            <a:avLst/>
          </a:prstGeom>
        </p:spPr>
        <p:txBody>
          <a:bodyPr vert="horz" lIns="91440" tIns="45720" rIns="91440" bIns="45720" rtlCol="0">
            <a:noAutofit/>
          </a:bodyPr>
          <a:lstStyle/>
          <a:p>
            <a:pPr algn="ctr">
              <a:lnSpc>
                <a:spcPct val="150000"/>
              </a:lnSpc>
              <a:spcAft>
                <a:spcPts val="600"/>
              </a:spcAft>
            </a:pPr>
            <a:r>
              <a:rPr lang="en-US" sz="5500" spc="27" dirty="0">
                <a:latin typeface="Loubag Medium" panose="020B0604020202020204" charset="0"/>
              </a:rPr>
              <a:t>Precision medicine – How can it help clients who have experienced chronic stress?</a:t>
            </a:r>
          </a:p>
          <a:p>
            <a:pPr algn="ctr">
              <a:lnSpc>
                <a:spcPct val="150000"/>
              </a:lnSpc>
              <a:spcAft>
                <a:spcPts val="600"/>
              </a:spcAft>
            </a:pPr>
            <a:r>
              <a:rPr lang="en-US" sz="4000" spc="27" dirty="0">
                <a:latin typeface="Loubag Medium" panose="020B0604020202020204" charset="0"/>
              </a:rPr>
              <a:t>(see handout in workshop material)</a:t>
            </a:r>
          </a:p>
        </p:txBody>
      </p:sp>
      <p:pic>
        <p:nvPicPr>
          <p:cNvPr id="4" name="Picture 3" descr="Desk with stethoscope and computer keyboard">
            <a:extLst>
              <a:ext uri="{FF2B5EF4-FFF2-40B4-BE49-F238E27FC236}">
                <a16:creationId xmlns:a16="http://schemas.microsoft.com/office/drawing/2014/main" id="{F105BC5B-6BE2-F411-E3F5-55E8CD921C83}"/>
              </a:ext>
            </a:extLst>
          </p:cNvPr>
          <p:cNvPicPr>
            <a:picLocks noChangeAspect="1"/>
          </p:cNvPicPr>
          <p:nvPr/>
        </p:nvPicPr>
        <p:blipFill rotWithShape="1">
          <a:blip r:embed="rId2"/>
          <a:srcRect l="41963"/>
          <a:stretch/>
        </p:blipFill>
        <p:spPr>
          <a:xfrm>
            <a:off x="10744200" y="0"/>
            <a:ext cx="7554132" cy="10286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89249281"/>
      </p:ext>
    </p:extLst>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sp>
        <p:nvSpPr>
          <p:cNvPr id="2" name="TextBox 2"/>
          <p:cNvSpPr txBox="1"/>
          <p:nvPr/>
        </p:nvSpPr>
        <p:spPr>
          <a:xfrm>
            <a:off x="1295400" y="1714500"/>
            <a:ext cx="15544800" cy="6095195"/>
          </a:xfrm>
          <a:prstGeom prst="rect">
            <a:avLst/>
          </a:prstGeom>
        </p:spPr>
        <p:txBody>
          <a:bodyPr wrap="square" lIns="0" tIns="0" rIns="0" bIns="0" rtlCol="0" anchor="t">
            <a:spAutoFit/>
          </a:bodyPr>
          <a:lstStyle/>
          <a:p>
            <a:pPr algn="ctr">
              <a:lnSpc>
                <a:spcPts val="9659"/>
              </a:lnSpc>
            </a:pPr>
            <a:r>
              <a:rPr lang="en-US" sz="5000" spc="27" dirty="0">
                <a:solidFill>
                  <a:srgbClr val="000000"/>
                </a:solidFill>
                <a:latin typeface="Loubag Medium"/>
              </a:rPr>
              <a:t>“In universal standard health care” the treatment that most commonly works is tried first, although it may prove unsafe or ineffective for an individual patient… </a:t>
            </a:r>
          </a:p>
          <a:p>
            <a:pPr algn="ctr">
              <a:lnSpc>
                <a:spcPts val="9659"/>
              </a:lnSpc>
            </a:pPr>
            <a:endParaRPr lang="en-US" sz="5000" spc="27" dirty="0">
              <a:solidFill>
                <a:srgbClr val="000000"/>
              </a:solidFill>
              <a:latin typeface="Loubag Medium"/>
            </a:endParaRPr>
          </a:p>
        </p:txBody>
      </p:sp>
    </p:spTree>
    <p:extLst>
      <p:ext uri="{BB962C8B-B14F-4D97-AF65-F5344CB8AC3E}">
        <p14:creationId xmlns:p14="http://schemas.microsoft.com/office/powerpoint/2010/main" val="4217533096"/>
      </p:ext>
    </p:extLst>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1344" y="726413"/>
            <a:ext cx="17805311" cy="8834174"/>
          </a:xfrm>
          <a:prstGeom prst="rect">
            <a:avLst/>
          </a:prstGeom>
        </p:spPr>
      </p:pic>
    </p:spTree>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sp>
        <p:nvSpPr>
          <p:cNvPr id="2" name="TextBox 2"/>
          <p:cNvSpPr txBox="1"/>
          <p:nvPr/>
        </p:nvSpPr>
        <p:spPr>
          <a:xfrm>
            <a:off x="2133600" y="2019300"/>
            <a:ext cx="14020799" cy="4776629"/>
          </a:xfrm>
          <a:prstGeom prst="rect">
            <a:avLst/>
          </a:prstGeom>
        </p:spPr>
        <p:txBody>
          <a:bodyPr wrap="square" lIns="0" tIns="0" rIns="0" bIns="0" rtlCol="0" anchor="t">
            <a:spAutoFit/>
          </a:bodyPr>
          <a:lstStyle/>
          <a:p>
            <a:pPr algn="ctr">
              <a:lnSpc>
                <a:spcPts val="9659"/>
              </a:lnSpc>
            </a:pPr>
            <a:r>
              <a:rPr lang="en-US" sz="4500" spc="27" dirty="0">
                <a:solidFill>
                  <a:srgbClr val="000000"/>
                </a:solidFill>
                <a:latin typeface="Loubag Medium"/>
              </a:rPr>
              <a:t>“The great promise of the 21</a:t>
            </a:r>
            <a:r>
              <a:rPr lang="en-US" sz="4500" spc="27" baseline="30000" dirty="0">
                <a:solidFill>
                  <a:srgbClr val="000000"/>
                </a:solidFill>
                <a:latin typeface="Loubag Medium"/>
              </a:rPr>
              <a:t>st</a:t>
            </a:r>
            <a:r>
              <a:rPr lang="en-US" sz="4500" spc="27" dirty="0">
                <a:solidFill>
                  <a:srgbClr val="000000"/>
                </a:solidFill>
                <a:latin typeface="Loubag Medium"/>
              </a:rPr>
              <a:t> century </a:t>
            </a:r>
            <a:r>
              <a:rPr lang="en-US" sz="4500" spc="27">
                <a:solidFill>
                  <a:srgbClr val="000000"/>
                </a:solidFill>
                <a:latin typeface="Loubag Medium"/>
              </a:rPr>
              <a:t>is the </a:t>
            </a:r>
            <a:r>
              <a:rPr lang="en-US" sz="4500" spc="27" dirty="0">
                <a:solidFill>
                  <a:srgbClr val="000000"/>
                </a:solidFill>
                <a:latin typeface="Loubag Medium"/>
              </a:rPr>
              <a:t>transition from universal standard care to universal precision care…”</a:t>
            </a:r>
            <a:r>
              <a:rPr lang="en-US" sz="4000" spc="27" dirty="0">
                <a:solidFill>
                  <a:srgbClr val="000000"/>
                </a:solidFill>
                <a:latin typeface="Loubag Medium"/>
              </a:rPr>
              <a:t>: </a:t>
            </a:r>
            <a:r>
              <a:rPr lang="en-US" sz="3000" spc="27" dirty="0">
                <a:solidFill>
                  <a:srgbClr val="000000"/>
                </a:solidFill>
                <a:latin typeface="Loubag Medium"/>
              </a:rPr>
              <a:t>Office of the Chief Scientist – Occasional paper, October 2018 “Precision Medicine” (p3)</a:t>
            </a:r>
          </a:p>
        </p:txBody>
      </p:sp>
    </p:spTree>
    <p:extLst>
      <p:ext uri="{BB962C8B-B14F-4D97-AF65-F5344CB8AC3E}">
        <p14:creationId xmlns:p14="http://schemas.microsoft.com/office/powerpoint/2010/main" val="1802847122"/>
      </p:ext>
    </p:extLst>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36C4118A-B523-45D9-B427-8E05B2DEA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 name="TextBox 2"/>
          <p:cNvSpPr txBox="1"/>
          <p:nvPr/>
        </p:nvSpPr>
        <p:spPr>
          <a:xfrm>
            <a:off x="2548179" y="3314700"/>
            <a:ext cx="4114800" cy="1703235"/>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8000" spc="27" dirty="0">
                <a:latin typeface="Loubag Medium" panose="020B0604020202020204" charset="0"/>
                <a:ea typeface="+mj-ea"/>
                <a:cs typeface="+mj-cs"/>
              </a:rPr>
              <a:t>LUNCH</a:t>
            </a:r>
          </a:p>
        </p:txBody>
      </p:sp>
      <p:pic>
        <p:nvPicPr>
          <p:cNvPr id="4098" name="Picture 2" descr="Box Lunch Stock Illustrations – 36,435 Box Lunch Stock Illustrations,  Vectors &amp; Clipart - Dreamstime">
            <a:extLst>
              <a:ext uri="{FF2B5EF4-FFF2-40B4-BE49-F238E27FC236}">
                <a16:creationId xmlns:a16="http://schemas.microsoft.com/office/drawing/2014/main" id="{2527E375-0C33-FBC4-FBC6-672E9A302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39"/>
          <a:stretch/>
        </p:blipFill>
        <p:spPr bwMode="auto">
          <a:xfrm>
            <a:off x="8763000" y="10"/>
            <a:ext cx="9539481" cy="1028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321415"/>
      </p:ext>
    </p:extLst>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9601200" y="1257300"/>
            <a:ext cx="7477220" cy="6107220"/>
          </a:xfrm>
          <a:prstGeom prst="rect">
            <a:avLst/>
          </a:prstGeom>
          <a:noFill/>
        </p:spPr>
        <p:txBody>
          <a:bodyPr vert="horz" lIns="91440" tIns="45720" rIns="91440" bIns="45720" rtlCol="0" anchor="b">
            <a:noAutofit/>
          </a:bodyPr>
          <a:lstStyle/>
          <a:p>
            <a:pPr algn="ctr">
              <a:lnSpc>
                <a:spcPct val="90000"/>
              </a:lnSpc>
              <a:spcBef>
                <a:spcPct val="0"/>
              </a:spcBef>
              <a:spcAft>
                <a:spcPts val="600"/>
              </a:spcAft>
            </a:pPr>
            <a:r>
              <a:rPr lang="en-US" sz="8000" spc="27" dirty="0">
                <a:latin typeface="Loubag Medium" panose="020B0604020202020204" charset="0"/>
                <a:ea typeface="+mj-ea"/>
                <a:cs typeface="+mj-cs"/>
              </a:rPr>
              <a:t>Strategies to prevent DFV and assist victims </a:t>
            </a:r>
          </a:p>
        </p:txBody>
      </p:sp>
      <p:pic>
        <p:nvPicPr>
          <p:cNvPr id="5122" name="Picture 2" descr="31,700+ Strategy Clipart Illustrations, Royalty-Free Vector Graphics &amp; Clip  Art - iStock">
            <a:extLst>
              <a:ext uri="{FF2B5EF4-FFF2-40B4-BE49-F238E27FC236}">
                <a16:creationId xmlns:a16="http://schemas.microsoft.com/office/drawing/2014/main" id="{39C87CFE-5F42-35B2-5F41-B9892420B7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82" r="6148"/>
          <a:stretch/>
        </p:blipFill>
        <p:spPr bwMode="auto">
          <a:xfrm>
            <a:off x="1" y="10"/>
            <a:ext cx="9008268" cy="1028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20671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8200" y="2072288"/>
            <a:ext cx="5561686" cy="6142424"/>
          </a:xfrm>
          <a:prstGeom prst="rect">
            <a:avLst/>
          </a:prstGeom>
        </p:spPr>
      </p:pic>
      <p:sp>
        <p:nvSpPr>
          <p:cNvPr id="4" name="TextBox 4"/>
          <p:cNvSpPr txBox="1"/>
          <p:nvPr/>
        </p:nvSpPr>
        <p:spPr>
          <a:xfrm>
            <a:off x="7568339" y="2476500"/>
            <a:ext cx="9601200" cy="4875822"/>
          </a:xfrm>
          <a:prstGeom prst="rect">
            <a:avLst/>
          </a:prstGeom>
        </p:spPr>
        <p:txBody>
          <a:bodyPr wrap="square" lIns="0" tIns="0" rIns="0" bIns="0" rtlCol="0" anchor="t">
            <a:spAutoFit/>
          </a:bodyPr>
          <a:lstStyle/>
          <a:p>
            <a:pPr algn="ctr">
              <a:lnSpc>
                <a:spcPct val="150000"/>
              </a:lnSpc>
              <a:spcBef>
                <a:spcPts val="600"/>
              </a:spcBef>
            </a:pPr>
            <a:r>
              <a:rPr lang="en-US" sz="5400" dirty="0">
                <a:solidFill>
                  <a:srgbClr val="323232"/>
                </a:solidFill>
                <a:latin typeface="Loubag Medium"/>
              </a:rPr>
              <a:t>Is a person’s past trauma relevant to their experience of domestic violence?</a:t>
            </a:r>
          </a:p>
        </p:txBody>
      </p:sp>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sp>
        <p:nvSpPr>
          <p:cNvPr id="2" name="TextBox 2"/>
          <p:cNvSpPr txBox="1"/>
          <p:nvPr/>
        </p:nvSpPr>
        <p:spPr>
          <a:xfrm>
            <a:off x="1524000" y="723900"/>
            <a:ext cx="15773400" cy="8328306"/>
          </a:xfrm>
          <a:prstGeom prst="rect">
            <a:avLst/>
          </a:prstGeom>
        </p:spPr>
        <p:txBody>
          <a:bodyPr wrap="square" lIns="0" tIns="0" rIns="0" bIns="0" rtlCol="0" anchor="t">
            <a:spAutoFit/>
          </a:bodyPr>
          <a:lstStyle/>
          <a:p>
            <a:pPr>
              <a:lnSpc>
                <a:spcPct val="150000"/>
              </a:lnSpc>
              <a:spcAft>
                <a:spcPts val="800"/>
              </a:spcAft>
            </a:pPr>
            <a:r>
              <a:rPr lang="en-US" sz="4000" b="1" kern="100" dirty="0">
                <a:effectLst/>
                <a:latin typeface="Loubag Medium" panose="020B0604020202020204" charset="0"/>
                <a:ea typeface="Calibri" panose="020F0502020204030204" pitchFamily="34" charset="0"/>
                <a:cs typeface="Times New Roman" panose="02020603050405020304" pitchFamily="18" charset="0"/>
              </a:rPr>
              <a:t>Address the dynamics of family violence </a:t>
            </a:r>
          </a:p>
          <a:p>
            <a:pPr>
              <a:lnSpc>
                <a:spcPct val="150000"/>
              </a:lnSpc>
              <a:spcAft>
                <a:spcPts val="800"/>
              </a:spcAft>
            </a:pPr>
            <a:r>
              <a:rPr lang="en-US" sz="3500" kern="100" dirty="0">
                <a:effectLst/>
                <a:latin typeface="Loubag Medium" panose="020B0604020202020204" charset="0"/>
                <a:ea typeface="Calibri" panose="020F0502020204030204" pitchFamily="34" charset="0"/>
                <a:cs typeface="Times New Roman" panose="02020603050405020304" pitchFamily="18" charset="0"/>
              </a:rPr>
              <a:t>(Safe &amp; Secure – 2013 p 34) including:</a:t>
            </a:r>
            <a:endParaRPr lang="en-AU" sz="3500" kern="100" dirty="0">
              <a:effectLst/>
              <a:latin typeface="Loubag Medium" panose="020B060402020202020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3500" kern="100" dirty="0">
                <a:effectLst/>
                <a:latin typeface="Loubag Medium" panose="020B0604020202020204" charset="0"/>
                <a:ea typeface="Calibri" panose="020F0502020204030204" pitchFamily="34" charset="0"/>
                <a:cs typeface="Times New Roman" panose="02020603050405020304" pitchFamily="18" charset="0"/>
              </a:rPr>
              <a:t>	A personal belief system that legitimizes the use of violence 	as a form of relational power</a:t>
            </a:r>
            <a:endParaRPr lang="en-AU" sz="3500" kern="100" dirty="0">
              <a:effectLst/>
              <a:latin typeface="Loubag Medium" panose="020B060402020202020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3500" kern="100" dirty="0">
                <a:effectLst/>
                <a:latin typeface="Loubag Medium" panose="020B0604020202020204" charset="0"/>
                <a:ea typeface="Calibri" panose="020F0502020204030204" pitchFamily="34" charset="0"/>
                <a:cs typeface="Times New Roman" panose="02020603050405020304" pitchFamily="18" charset="0"/>
              </a:rPr>
              <a:t>	Undiagnosed or untreated mental health problems;</a:t>
            </a:r>
            <a:endParaRPr lang="en-AU" sz="3500" kern="100" dirty="0">
              <a:effectLst/>
              <a:latin typeface="Loubag Medium" panose="020B060402020202020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3500" kern="100" dirty="0">
                <a:effectLst/>
                <a:latin typeface="Loubag Medium" panose="020B0604020202020204" charset="0"/>
                <a:ea typeface="Calibri" panose="020F0502020204030204" pitchFamily="34" charset="0"/>
                <a:cs typeface="Times New Roman" panose="02020603050405020304" pitchFamily="18" charset="0"/>
              </a:rPr>
              <a:t>	Alcohol or drug addictions;</a:t>
            </a:r>
            <a:endParaRPr lang="en-AU" sz="3500" kern="100" dirty="0">
              <a:effectLst/>
              <a:latin typeface="Loubag Medium" panose="020B060402020202020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sz="3500" kern="100" dirty="0">
                <a:effectLst/>
                <a:latin typeface="Loubag Medium" panose="020B0604020202020204" charset="0"/>
                <a:ea typeface="Calibri" panose="020F0502020204030204" pitchFamily="34" charset="0"/>
                <a:cs typeface="Times New Roman" panose="02020603050405020304" pitchFamily="18" charset="0"/>
              </a:rPr>
              <a:t>	A lack of social support;</a:t>
            </a:r>
            <a:endParaRPr lang="en-AU" sz="3500" kern="100" dirty="0">
              <a:effectLst/>
              <a:latin typeface="Loubag Medium" panose="020B060402020202020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AU" sz="3500" kern="100" dirty="0">
                <a:effectLst/>
                <a:latin typeface="Loubag Medium" panose="020B0604020202020204" charset="0"/>
                <a:ea typeface="Calibri" panose="020F0502020204030204" pitchFamily="34" charset="0"/>
                <a:cs typeface="Times New Roman" panose="02020603050405020304" pitchFamily="18" charset="0"/>
              </a:rPr>
              <a:t>	Inability to manage personal stressors;</a:t>
            </a:r>
          </a:p>
          <a:p>
            <a:pPr marL="342900" lvl="0" indent="-342900">
              <a:lnSpc>
                <a:spcPct val="150000"/>
              </a:lnSpc>
              <a:buFont typeface="Symbol" panose="05050102010706020507" pitchFamily="18" charset="2"/>
              <a:buChar char=""/>
            </a:pPr>
            <a:r>
              <a:rPr lang="en-AU" sz="3500" kern="100" dirty="0">
                <a:effectLst/>
                <a:latin typeface="Loubag Medium" panose="020B0604020202020204" charset="0"/>
                <a:ea typeface="Calibri" panose="020F0502020204030204" pitchFamily="34" charset="0"/>
                <a:cs typeface="Times New Roman" panose="02020603050405020304" pitchFamily="18" charset="0"/>
              </a:rPr>
              <a:t>	Unprocessed childhood experiences of trauma; and</a:t>
            </a:r>
          </a:p>
          <a:p>
            <a:pPr marL="342900" lvl="0" indent="-342900">
              <a:lnSpc>
                <a:spcPct val="150000"/>
              </a:lnSpc>
              <a:spcAft>
                <a:spcPts val="800"/>
              </a:spcAft>
              <a:buFont typeface="Symbol" panose="05050102010706020507" pitchFamily="18" charset="2"/>
              <a:buChar char=""/>
            </a:pPr>
            <a:r>
              <a:rPr lang="en-AU" sz="3500" kern="100" dirty="0">
                <a:effectLst/>
                <a:latin typeface="Loubag Medium" panose="020B0604020202020204" charset="0"/>
                <a:ea typeface="Calibri" panose="020F0502020204030204" pitchFamily="34" charset="0"/>
                <a:cs typeface="Times New Roman" panose="02020603050405020304" pitchFamily="18" charset="0"/>
              </a:rPr>
              <a:t>	Dislocation from cultural identity.</a:t>
            </a:r>
            <a:endParaRPr lang="en-US" spc="27" dirty="0">
              <a:solidFill>
                <a:srgbClr val="000000"/>
              </a:solidFill>
              <a:latin typeface="Loubag Medium"/>
            </a:endParaRPr>
          </a:p>
        </p:txBody>
      </p:sp>
    </p:spTree>
    <p:extLst>
      <p:ext uri="{BB962C8B-B14F-4D97-AF65-F5344CB8AC3E}">
        <p14:creationId xmlns:p14="http://schemas.microsoft.com/office/powerpoint/2010/main" val="1804386038"/>
      </p:ext>
    </p:extLst>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97F0A5-C549-3E9F-4A79-6C25EAF5B784}"/>
              </a:ext>
            </a:extLst>
          </p:cNvPr>
          <p:cNvSpPr>
            <a:spLocks noGrp="1"/>
          </p:cNvSpPr>
          <p:nvPr>
            <p:ph type="subTitle" idx="1"/>
          </p:nvPr>
        </p:nvSpPr>
        <p:spPr>
          <a:xfrm>
            <a:off x="1371600" y="952500"/>
            <a:ext cx="16383000" cy="8763000"/>
          </a:xfrm>
        </p:spPr>
        <p:txBody>
          <a:bodyPr>
            <a:noAutofit/>
          </a:bodyPr>
          <a:lstStyle/>
          <a:p>
            <a:pPr>
              <a:lnSpc>
                <a:spcPct val="150000"/>
              </a:lnSpc>
            </a:pPr>
            <a:r>
              <a:rPr lang="en-AU" sz="4500" b="1" dirty="0">
                <a:solidFill>
                  <a:schemeClr val="tx1"/>
                </a:solidFill>
                <a:latin typeface="Loubag Medium" panose="020B0604020202020204" charset="0"/>
                <a:cs typeface="Times New Roman" panose="02020603050405020304" pitchFamily="18" charset="0"/>
              </a:rPr>
              <a:t>Tips when working with clients with a dysregulated stress response</a:t>
            </a:r>
          </a:p>
          <a:p>
            <a:pPr marL="514350" indent="-514350" algn="l">
              <a:lnSpc>
                <a:spcPct val="150000"/>
              </a:lnSpc>
              <a:buAutoNum type="arabicPeriod"/>
            </a:pPr>
            <a:r>
              <a:rPr lang="en-AU" sz="4000" dirty="0">
                <a:solidFill>
                  <a:schemeClr val="tx1"/>
                </a:solidFill>
                <a:latin typeface="Loubag Medium" panose="020B0604020202020204" charset="0"/>
                <a:cs typeface="Times New Roman" panose="02020603050405020304" pitchFamily="18" charset="0"/>
              </a:rPr>
              <a:t>	Recognise the limitations your client has. Don’t 	keep 	trying to get information from client if he/she is not 	capable of providing it</a:t>
            </a:r>
          </a:p>
          <a:p>
            <a:pPr marL="514350" indent="-514350" algn="l">
              <a:lnSpc>
                <a:spcPct val="150000"/>
              </a:lnSpc>
              <a:buFont typeface="Arial" pitchFamily="34" charset="0"/>
              <a:buAutoNum type="arabicPeriod"/>
            </a:pPr>
            <a:r>
              <a:rPr lang="en-AU" sz="4000" dirty="0">
                <a:solidFill>
                  <a:schemeClr val="tx1"/>
                </a:solidFill>
                <a:latin typeface="Loubag Medium" panose="020B0604020202020204" charset="0"/>
                <a:cs typeface="Times New Roman" panose="02020603050405020304" pitchFamily="18" charset="0"/>
              </a:rPr>
              <a:t>	Provide education about definition and impacts of 	family violence and toxic stress. (Acknowledge 	that 	avoidance is often used as a coping mechanism)</a:t>
            </a:r>
          </a:p>
          <a:p>
            <a:pPr marL="514350" indent="-514350" algn="l">
              <a:lnSpc>
                <a:spcPct val="150000"/>
              </a:lnSpc>
              <a:buFont typeface="Arial" pitchFamily="34" charset="0"/>
              <a:buAutoNum type="arabicPeriod"/>
            </a:pPr>
            <a:r>
              <a:rPr lang="en-AU" sz="4000" dirty="0">
                <a:solidFill>
                  <a:schemeClr val="tx1"/>
                </a:solidFill>
                <a:latin typeface="Loubag Medium" panose="020B0604020202020204" charset="0"/>
                <a:cs typeface="Times New Roman" panose="02020603050405020304" pitchFamily="18" charset="0"/>
              </a:rPr>
              <a:t>	Reduce options to writing and hand to client</a:t>
            </a:r>
            <a:endParaRPr lang="en-AU" sz="4000" dirty="0">
              <a:solidFill>
                <a:schemeClr val="tx1"/>
              </a:solidFill>
              <a:latin typeface="Loubag Medium" panose="020B0604020202020204" charset="0"/>
            </a:endParaRPr>
          </a:p>
        </p:txBody>
      </p:sp>
    </p:spTree>
    <p:extLst>
      <p:ext uri="{BB962C8B-B14F-4D97-AF65-F5344CB8AC3E}">
        <p14:creationId xmlns:p14="http://schemas.microsoft.com/office/powerpoint/2010/main" val="3083905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0EAE5C-FC79-9502-368F-7FFF47646DD5}"/>
              </a:ext>
            </a:extLst>
          </p:cNvPr>
          <p:cNvSpPr>
            <a:spLocks noGrp="1"/>
          </p:cNvSpPr>
          <p:nvPr>
            <p:ph type="subTitle" idx="1"/>
          </p:nvPr>
        </p:nvSpPr>
        <p:spPr>
          <a:xfrm>
            <a:off x="1371600" y="495300"/>
            <a:ext cx="16611600" cy="9791700"/>
          </a:xfrm>
        </p:spPr>
        <p:txBody>
          <a:bodyPr>
            <a:normAutofit fontScale="25000" lnSpcReduction="20000"/>
          </a:bodyPr>
          <a:lstStyle/>
          <a:p>
            <a:r>
              <a:rPr lang="en-AU" sz="18000" b="1" dirty="0">
                <a:solidFill>
                  <a:schemeClr val="tx1"/>
                </a:solidFill>
                <a:latin typeface="Loubag Medium" panose="020B0604020202020204" charset="0"/>
              </a:rPr>
              <a:t>Tips </a:t>
            </a:r>
            <a:r>
              <a:rPr lang="en-AU" sz="18000" b="1" dirty="0" err="1">
                <a:solidFill>
                  <a:schemeClr val="tx1"/>
                </a:solidFill>
                <a:latin typeface="Loubag Medium" panose="020B0604020202020204" charset="0"/>
              </a:rPr>
              <a:t>con’t</a:t>
            </a:r>
            <a:endParaRPr lang="en-AU" sz="18000" b="1" dirty="0">
              <a:solidFill>
                <a:schemeClr val="tx1"/>
              </a:solidFill>
              <a:latin typeface="Loubag Medium" panose="020B0604020202020204" charset="0"/>
            </a:endParaRPr>
          </a:p>
          <a:p>
            <a:pPr algn="l">
              <a:lnSpc>
                <a:spcPct val="170000"/>
              </a:lnSpc>
            </a:pPr>
            <a:r>
              <a:rPr lang="en-AU" sz="14000" dirty="0">
                <a:solidFill>
                  <a:schemeClr val="tx1"/>
                </a:solidFill>
                <a:latin typeface="Loubag Medium" panose="020B0604020202020204" charset="0"/>
                <a:cs typeface="Times New Roman" panose="02020603050405020304" pitchFamily="18" charset="0"/>
              </a:rPr>
              <a:t>4. 	Make referrals to other service providers as appropriate. (It can 	help this includes a 	statement you have prepared about client’s 	experiences)</a:t>
            </a:r>
          </a:p>
          <a:p>
            <a:pPr algn="l">
              <a:lnSpc>
                <a:spcPct val="170000"/>
              </a:lnSpc>
            </a:pPr>
            <a:r>
              <a:rPr lang="en-AU" sz="14000" dirty="0">
                <a:solidFill>
                  <a:schemeClr val="tx1"/>
                </a:solidFill>
                <a:latin typeface="Loubag Medium" panose="020B0604020202020204" charset="0"/>
                <a:cs typeface="Times New Roman" panose="02020603050405020304" pitchFamily="18" charset="0"/>
              </a:rPr>
              <a:t>5. 	Work out what external evidence might be available and start 	collecting this. You want to get as much as possible to piece the    	jigsaw together</a:t>
            </a:r>
          </a:p>
          <a:p>
            <a:pPr algn="l">
              <a:lnSpc>
                <a:spcPct val="170000"/>
              </a:lnSpc>
            </a:pPr>
            <a:r>
              <a:rPr lang="en-AU" sz="14000" dirty="0">
                <a:solidFill>
                  <a:schemeClr val="tx1"/>
                </a:solidFill>
                <a:latin typeface="Loubag Medium" panose="020B0604020202020204" charset="0"/>
                <a:ea typeface="Times New Roman" panose="02020603050405020304" pitchFamily="18" charset="0"/>
                <a:cs typeface="Times New Roman" panose="02020603050405020304" pitchFamily="18" charset="0"/>
              </a:rPr>
              <a:t>6.	</a:t>
            </a:r>
            <a:r>
              <a:rPr lang="en-AU" sz="14000" dirty="0">
                <a:solidFill>
                  <a:schemeClr val="tx1"/>
                </a:solidFill>
                <a:effectLst/>
                <a:latin typeface="Loubag Medium" panose="020B0604020202020204" charset="0"/>
                <a:ea typeface="Times New Roman" panose="02020603050405020304" pitchFamily="18" charset="0"/>
                <a:cs typeface="Times New Roman" panose="02020603050405020304" pitchFamily="18" charset="0"/>
              </a:rPr>
              <a:t>Do a detailed working chronology and add to it over time as you 	get more evidence. When appropriate go over the chronology 	with the client.</a:t>
            </a:r>
          </a:p>
          <a:p>
            <a:pPr algn="l">
              <a:lnSpc>
                <a:spcPct val="170000"/>
              </a:lnSpc>
            </a:pPr>
            <a:r>
              <a:rPr lang="en-AU" sz="14000" dirty="0">
                <a:solidFill>
                  <a:schemeClr val="tx1"/>
                </a:solidFill>
                <a:latin typeface="Loubag Medium" panose="020B0604020202020204" charset="0"/>
                <a:cs typeface="Times New Roman" panose="02020603050405020304" pitchFamily="18" charset="0"/>
              </a:rPr>
              <a:t>7.	Validate their experiences/ emotions  (not necessary their 	behaviour)</a:t>
            </a:r>
            <a:endParaRPr lang="en-AU" sz="14000" dirty="0">
              <a:solidFill>
                <a:schemeClr val="tx1"/>
              </a:solidFill>
              <a:effectLst/>
              <a:latin typeface="Loubag Medium" panose="020B0604020202020204" charset="0"/>
              <a:ea typeface="Times New Roman" panose="02020603050405020304" pitchFamily="18" charset="0"/>
              <a:cs typeface="Times New Roman" panose="02020603050405020304" pitchFamily="18" charset="0"/>
            </a:endParaRPr>
          </a:p>
          <a:p>
            <a:pPr algn="l"/>
            <a:endParaRPr lang="en-AU" dirty="0"/>
          </a:p>
        </p:txBody>
      </p:sp>
    </p:spTree>
    <p:extLst>
      <p:ext uri="{BB962C8B-B14F-4D97-AF65-F5344CB8AC3E}">
        <p14:creationId xmlns:p14="http://schemas.microsoft.com/office/powerpoint/2010/main" val="9999367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sp>
        <p:nvSpPr>
          <p:cNvPr id="2" name="TextBox 2"/>
          <p:cNvSpPr txBox="1"/>
          <p:nvPr/>
        </p:nvSpPr>
        <p:spPr>
          <a:xfrm>
            <a:off x="1905000" y="1943100"/>
            <a:ext cx="12268200" cy="5183599"/>
          </a:xfrm>
          <a:prstGeom prst="rect">
            <a:avLst/>
          </a:prstGeom>
        </p:spPr>
        <p:txBody>
          <a:bodyPr wrap="square" lIns="0" tIns="0" rIns="0" bIns="0" rtlCol="0" anchor="t">
            <a:spAutoFit/>
          </a:bodyPr>
          <a:lstStyle/>
          <a:p>
            <a:pPr>
              <a:lnSpc>
                <a:spcPct val="150000"/>
              </a:lnSpc>
              <a:spcAft>
                <a:spcPts val="800"/>
              </a:spcAft>
            </a:pPr>
            <a:r>
              <a:rPr lang="en-US" sz="5400" spc="27">
                <a:solidFill>
                  <a:srgbClr val="000000"/>
                </a:solidFill>
                <a:latin typeface="Loubag Medium"/>
              </a:rPr>
              <a:t>     Case </a:t>
            </a:r>
            <a:r>
              <a:rPr lang="en-US" sz="5400" spc="27" dirty="0">
                <a:solidFill>
                  <a:srgbClr val="000000"/>
                </a:solidFill>
                <a:latin typeface="Loubag Medium"/>
              </a:rPr>
              <a:t>Studies – Final words</a:t>
            </a:r>
          </a:p>
          <a:p>
            <a:pPr>
              <a:lnSpc>
                <a:spcPct val="150000"/>
              </a:lnSpc>
              <a:spcAft>
                <a:spcPts val="800"/>
              </a:spcAft>
            </a:pPr>
            <a:endParaRPr lang="en-US" sz="5400" spc="27" dirty="0">
              <a:solidFill>
                <a:srgbClr val="000000"/>
              </a:solidFill>
              <a:latin typeface="Loubag Medium"/>
            </a:endParaRPr>
          </a:p>
          <a:p>
            <a:pPr>
              <a:lnSpc>
                <a:spcPct val="150000"/>
              </a:lnSpc>
              <a:spcAft>
                <a:spcPts val="800"/>
              </a:spcAft>
            </a:pPr>
            <a:endParaRPr lang="en-US" sz="5400" spc="27" dirty="0">
              <a:solidFill>
                <a:srgbClr val="000000"/>
              </a:solidFill>
              <a:latin typeface="Loubag Medium"/>
            </a:endParaRPr>
          </a:p>
          <a:p>
            <a:pPr>
              <a:lnSpc>
                <a:spcPct val="150000"/>
              </a:lnSpc>
              <a:spcAft>
                <a:spcPts val="800"/>
              </a:spcAft>
            </a:pPr>
            <a:endParaRPr lang="en-US" sz="5400" spc="27" dirty="0">
              <a:solidFill>
                <a:srgbClr val="000000"/>
              </a:solidFill>
              <a:latin typeface="Loubag Medium"/>
            </a:endParaRPr>
          </a:p>
        </p:txBody>
      </p:sp>
    </p:spTree>
    <p:extLst>
      <p:ext uri="{BB962C8B-B14F-4D97-AF65-F5344CB8AC3E}">
        <p14:creationId xmlns:p14="http://schemas.microsoft.com/office/powerpoint/2010/main" val="1343020441"/>
      </p:ext>
    </p:extLst>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47014" y="2028716"/>
            <a:ext cx="8393973" cy="6935698"/>
          </a:xfrm>
          <a:prstGeom prst="rect">
            <a:avLst/>
          </a:prstGeom>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2000" y="1638300"/>
            <a:ext cx="5561686" cy="6142424"/>
          </a:xfrm>
          <a:prstGeom prst="rect">
            <a:avLst/>
          </a:prstGeom>
        </p:spPr>
      </p:pic>
      <p:sp>
        <p:nvSpPr>
          <p:cNvPr id="4" name="TextBox 4"/>
          <p:cNvSpPr txBox="1"/>
          <p:nvPr/>
        </p:nvSpPr>
        <p:spPr>
          <a:xfrm>
            <a:off x="6705600" y="1257300"/>
            <a:ext cx="10820400" cy="6978000"/>
          </a:xfrm>
          <a:prstGeom prst="rect">
            <a:avLst/>
          </a:prstGeom>
        </p:spPr>
        <p:txBody>
          <a:bodyPr wrap="square" lIns="0" tIns="0" rIns="0" bIns="0" rtlCol="0" anchor="t">
            <a:spAutoFit/>
          </a:bodyPr>
          <a:lstStyle/>
          <a:p>
            <a:pPr algn="ctr">
              <a:lnSpc>
                <a:spcPct val="150000"/>
              </a:lnSpc>
            </a:pPr>
            <a:r>
              <a:rPr lang="en-US" sz="5400" dirty="0">
                <a:solidFill>
                  <a:srgbClr val="323232"/>
                </a:solidFill>
                <a:latin typeface="Loubag Medium"/>
              </a:rPr>
              <a:t>Can a person’s experience of domestic violence impact their ability to give instructions or evidence  in court? </a:t>
            </a:r>
          </a:p>
          <a:p>
            <a:pPr algn="ctr">
              <a:lnSpc>
                <a:spcPts val="6160"/>
              </a:lnSpc>
            </a:pPr>
            <a:r>
              <a:rPr lang="en-US" sz="4000" dirty="0">
                <a:solidFill>
                  <a:srgbClr val="323232"/>
                </a:solidFill>
                <a:latin typeface="Loubag Medium"/>
              </a:rPr>
              <a:t>(see FVBPP p16,17)</a:t>
            </a: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sp>
        <p:nvSpPr>
          <p:cNvPr id="2" name="TextBox 2"/>
          <p:cNvSpPr txBox="1"/>
          <p:nvPr/>
        </p:nvSpPr>
        <p:spPr>
          <a:xfrm>
            <a:off x="6781800" y="2781300"/>
            <a:ext cx="10287000" cy="4462440"/>
          </a:xfrm>
          <a:prstGeom prst="rect">
            <a:avLst/>
          </a:prstGeom>
        </p:spPr>
        <p:txBody>
          <a:bodyPr wrap="square" lIns="0" tIns="0" rIns="0" bIns="0" rtlCol="0" anchor="t">
            <a:spAutoFit/>
          </a:bodyPr>
          <a:lstStyle/>
          <a:p>
            <a:pPr algn="ctr">
              <a:lnSpc>
                <a:spcPts val="8960"/>
              </a:lnSpc>
            </a:pPr>
            <a:r>
              <a:rPr lang="en-US" sz="5400" spc="25" dirty="0">
                <a:solidFill>
                  <a:srgbClr val="323232"/>
                </a:solidFill>
                <a:latin typeface="Loubag Medium"/>
              </a:rPr>
              <a:t>Can domestic violence impact a person’s parenting capacity? </a:t>
            </a:r>
            <a:r>
              <a:rPr lang="en-US" sz="3600" spc="25" dirty="0">
                <a:solidFill>
                  <a:srgbClr val="323232"/>
                </a:solidFill>
                <a:latin typeface="Loubag Medium"/>
              </a:rPr>
              <a:t>(s60CC(3)f  FLA)</a:t>
            </a:r>
            <a:endParaRPr lang="en-US" sz="6400" spc="25" dirty="0">
              <a:solidFill>
                <a:srgbClr val="323232"/>
              </a:solidFill>
              <a:latin typeface="Loubag Medium"/>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8200" y="2072288"/>
            <a:ext cx="4875680" cy="6142424"/>
          </a:xfrm>
          <a:prstGeom prst="rect">
            <a:avLst/>
          </a:prstGeom>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4D4D4"/>
        </a:solidFill>
        <a:effectLst/>
      </p:bgPr>
    </p:bg>
    <p:spTree>
      <p:nvGrpSpPr>
        <p:cNvPr id="1" name=""/>
        <p:cNvGrpSpPr/>
        <p:nvPr/>
      </p:nvGrpSpPr>
      <p:grpSpPr>
        <a:xfrm>
          <a:off x="0" y="0"/>
          <a:ext cx="0" cy="0"/>
          <a:chOff x="0" y="0"/>
          <a:chExt cx="0" cy="0"/>
        </a:xfrm>
      </p:grpSpPr>
      <p:sp>
        <p:nvSpPr>
          <p:cNvPr id="2" name="TextBox 2"/>
          <p:cNvSpPr txBox="1"/>
          <p:nvPr/>
        </p:nvSpPr>
        <p:spPr>
          <a:xfrm>
            <a:off x="6629400" y="1866900"/>
            <a:ext cx="11126113" cy="6122317"/>
          </a:xfrm>
          <a:prstGeom prst="rect">
            <a:avLst/>
          </a:prstGeom>
        </p:spPr>
        <p:txBody>
          <a:bodyPr wrap="square" lIns="0" tIns="0" rIns="0" bIns="0" rtlCol="0" anchor="t">
            <a:spAutoFit/>
          </a:bodyPr>
          <a:lstStyle/>
          <a:p>
            <a:pPr algn="ctr">
              <a:lnSpc>
                <a:spcPct val="150000"/>
              </a:lnSpc>
            </a:pPr>
            <a:r>
              <a:rPr lang="en-US" sz="5400" dirty="0">
                <a:solidFill>
                  <a:srgbClr val="323232"/>
                </a:solidFill>
                <a:latin typeface="Loubag Medium"/>
              </a:rPr>
              <a:t>Can a mother’s </a:t>
            </a:r>
          </a:p>
          <a:p>
            <a:pPr algn="ctr">
              <a:lnSpc>
                <a:spcPct val="150000"/>
              </a:lnSpc>
            </a:pPr>
            <a:r>
              <a:rPr lang="en-US" sz="5400" dirty="0">
                <a:solidFill>
                  <a:srgbClr val="323232"/>
                </a:solidFill>
                <a:latin typeface="Loubag Medium"/>
              </a:rPr>
              <a:t>experience of emotional abuse and coercive control when pregnant, impact her unborn child? </a:t>
            </a:r>
            <a:endParaRPr lang="en-US" sz="6600" dirty="0">
              <a:solidFill>
                <a:srgbClr val="323232"/>
              </a:solidFill>
              <a:latin typeface="Loubag Medium"/>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2000" y="1570495"/>
            <a:ext cx="5561686" cy="6142424"/>
          </a:xfrm>
          <a:prstGeom prst="rect">
            <a:avLst/>
          </a:prstGeom>
        </p:spPr>
      </p:pic>
    </p:spTree>
    <p:extLst>
      <p:ext uri="{BB962C8B-B14F-4D97-AF65-F5344CB8AC3E}">
        <p14:creationId xmlns:p14="http://schemas.microsoft.com/office/powerpoint/2010/main" val="497516206"/>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3061</Words>
  <Application>Microsoft Office PowerPoint</Application>
  <PresentationFormat>Custom</PresentationFormat>
  <Paragraphs>110</Paragraphs>
  <Slides>64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Times New Roman</vt:lpstr>
      <vt:lpstr>Calibri</vt:lpstr>
      <vt:lpstr>Loubag Medium</vt:lpstr>
      <vt:lpstr>Arial</vt:lpstr>
      <vt:lpstr>Symbol</vt:lpstr>
      <vt:lpstr>Amasis MT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Points to remember: We won’t stop domestic violence, if we don’t first recognise that what we are seeing is domestic violence.</vt:lpstr>
      <vt:lpstr>We won’t help someone heal from domestic violence, if we don’t first recognise the devastating impact that violence can have.</vt:lpstr>
      <vt:lpstr>Points to remember con’t… Many of the adults involved in court proceedings were once children experiencing domestic violence, abuse or other adverse experiences in the households and communities where they grew up.  (See workshop materials for potential impacts of this on a child’s development and future relationships)</vt:lpstr>
      <vt:lpstr>  In summary – Recognising  *  The behaviour or pattern of behaviour; *  The  underlying reason for the behaviour (&amp;  noting different types of behaviour can have  different underlying causes); and  *  The harmful effect of the behaviour,    Are all crucial to preventing domestic       violence into the future.  </vt:lpstr>
      <vt:lpstr>    The NDFVBB notes that “Each case of domestic and family violence involves a unique and complex series of facts that must be considered as a whole in order to understand the victim’s experience of violence, and to respond appropriately to risk of future violence and perpetrator accountability.    Making assumptions about parties’ motivations and behaviours, or attempting to categorise violence according to severity or parties’ general circumstances may result in a misunderstanding of the dynamics of violence in a particular case and inappropriate responses to the needs of the victim and perpetrator.    </vt:lpstr>
      <vt:lpstr>    Victims of domestic and family violence may sustain long-term harm to their physical, mental or emotional wellbeing. Whilst they may obtain legal protection from future harm, it may take years of treatment and counselling to recover from the …  violence.”   “In many cases victims described the cumulative daily emotional psychological abuse as having a more debilitating effect on their self-esteem and ability to cope with situations than the physical violence they also experienced. Participants also report that threats of violence can be as effective as actual violence for the control…. they exercise and fear they induce, often preventing the victim from leaving the abusive relationship.” (p550)    </vt:lpstr>
      <vt:lpstr>     cf FVBPP pp 19,20 assessment of risk – * how extreme was the violence? Potency, pattern (was there physical violence?)  * Primary perpetrator (who provides a more plausible account – but what if victim is      impacted by trauma?).   * See also p24 re categorisation of violence and relevant factors to consider on p25. *  Courts currently look at extent of risk behaviour posed to the child (p26).   * Family Law Amendment Bill 2023 proposes amending s60CC so that factors to consider would include risk to a person who has care of a child, as well as just the child   </vt:lpstr>
      <vt:lpstr>FVBPP – points to note  *  No requirement fear experienced by  victim is reasonable (not  always applied in practice).  *  Notions of  propensity and seriousness still have a focus on  physical harm. The seriousness of coercive control and its risks  are often underestimated.  *  Victims are often traumatised and vulnerable witnesses and find  it difficult to give evidence on their own behalf or appear credible.</vt:lpstr>
      <vt:lpstr>Let’s consider some different types of domestic violence (see handout)</vt:lpstr>
      <vt:lpstr>Continuation of coercive control through dispute resolution and family law proceedings</vt:lpstr>
      <vt:lpstr>    A good resource on how coercive control can continue post separation -  “Coercive control in children’s and mothers’ lives” by Emma Katz 2022 </vt:lpstr>
      <vt:lpstr>     Common continuing behaviour * undermining of other parent * Financial control,  * psychological abuse,  * gaslighting,  * entitlement,  * distortion of the truth (can be very subtle) </vt:lpstr>
      <vt:lpstr>   Common continuing behaviour * manipulativeness (eg behaving in interviews and when other people present but not at other times) – texts messages can be telling. * contradictory statements and behaviour * externalisation of responsibility * denial, minimisation, victim blaming * treating children like an extension of themselves * intimidation (used to occur through cross-examination but note now s102NA –FLA: Prohibition of cross examination of a party where allegations of family violence)  </vt:lpstr>
      <vt:lpstr>Multifaceted Risk of Family Violence – M v M (Mullane J)  “The father’s abusive behaviour presents a multifaceted danger for the children. There is a risk of violence to them personally... There is a risk that violence poses when it involves living with fear, insecurity and vigilance. There is the danger of ongoing fear that the father will emotionally or physically, abuse the mother they love. There is the danger that E will learn from the father’s abusive behaviour that abuse is part of life for females and become even more accepting of such behaviour. There is a danger that both children will come to believe from the father’s abuse of the mother, that women are lesser beings.. </vt:lpstr>
      <vt:lpstr>Multifaceted Risk of Family Violence – M v M (Mullane J) con’t  But the greatest danger is that B, particularly, will learn from his father’s behaviour that physical and emotional abuse are acceptable ways of dealing with other persons and thus come to share his father’s disability. Such a  disability will mar his dealings and relationships with others, including those he loves, bring him into conflict with the police, the Courts and the community, and result in him being penalised and even being imprisoned”. </vt:lpstr>
      <vt:lpstr>         Detection of Risk - Lighthouse Project     This is a project by the courts to screen for risk with a primary focus on improving outcomes for families involved in the family law system. A questionnaire completed by parties is used to assess risk and to manage the case according to the risk reported by the parties.   The risk screen is based on Family DOORS (Detection of overall risk screen: https://familydoors.com/) but it is a more summarised form.   DOORS is based on the belief that engagement must occur not only with victims but also with potential or actual perpetrators in order to prevent the escalation of violence.</vt:lpstr>
      <vt:lpstr>P70 – Perpetrators of violence have often experienced historical incidences of victimisation themselves, which does not justify or excuse their behaviour but nonetheless in the current context of loss and separation, may lead them to act unsafely, or report that they have already acted unsafely. De-escalating stress and offering support in these cases may be crucial steps in preventing future harm. Increasing isolation through blaming, shaming, or cold referrals so silo services (e.g for anger management) without any other practitioner intervention may increase the likelihood of further and intensified violence. </vt:lpstr>
      <vt:lpstr>DOORS Con’t…  DOORS considers both historical risk and protective factors as well as recent risk and protective factors.  </vt:lpstr>
      <vt:lpstr>Historical risk/ protective factors include (p5):  *  Family of origin history of violence and abuse and other prior trauma and its  resolution;  *  Mental health and personality functioning; *  Social/anti-social criminal behaviours; *  Impulse control/ego maturity; *  History of relationship loss; *  Nature of parents’ relationship, including during pregnancy; *  Parenting attunement / sensitivity; *  Education; *  Social support/ isolation; *  Cultural and ATSI factors that escalate or de-escalate risk; and * Disability issues.</vt:lpstr>
      <vt:lpstr>Recent risk and protective factors include (p5): *  Meaning of the separation to each family member *  Coping and resolution re the separation experience *  Nature of post separation dispute *  Management of parental conflict *  Power balances *  Escalating vs de-escalating social influences (e.g new partners, nature of legal  process) *  Current mental health *  Parenting quality; responsiveness to children *  Current capacity to reflect and take responsibility </vt:lpstr>
      <vt:lpstr>Family Law Courts have introduced the “Evatt List”  for high risk matters. https://www.fcfcoa.gov.au/fl/lighthouse/evatt  * Matters where at least one person has completed screening through the Family DOORS triage screening process and returned as high risk  * one judge one family model  * prioritise matters where there is high risk  * cases are closely case managed </vt:lpstr>
      <vt:lpstr>Helpful Services – You may wish to consider these where there are allegations of DV * Behaviour change programs * Anger management programs * Substance abuse programs/ courses * parenting courses (POP, circle of security) * trauma counselling where needed  There is still a need to ensure any service suggested will target the cause or dynamics underlying the poor behaviour. Collaboration and integration can be key. (eg Evan Stark “Coercive Control – how men entrap women in persona life” 2007 p73 – Stark gives an example of how Carl could get what he wanted from Joanne without resorting to [physical] violence. “Carl’s quiet rage  was even more intimidating than his assaults. Only now , she was isolated as well and had neither a name for nor the space to explore her feelings of entrapment”. </vt:lpstr>
      <vt:lpstr>  EXPECTATIONS OF LITIGANTS IN COURT MATTERS  *  A domestic violence order will stop domestic violence (and police will  prosecute when a person continues coercive and controlling behaviour)   *  Courts and single experts have a good understanding of coercive control and  can recognise it when it occurs in relationships   *  Perpetrators will be held accountable for their actions  *  The court process will not cause them further trauma and  be part of the  “victim blaming” process</vt:lpstr>
      <vt:lpstr>   REALITY FOR LITIGANTS IN COURT MATTERS  *  Recalling details of the abuse they have experienced (particularly when they  have tried to  forget it) can be extremely difficult. Unresolved trauma may  make victims appear less credible. *  Many DV victims do not get assistance from police in prosecuting domestic  violence matters.  *  Legal fees can be an added cause of stress and are a serious impediment to  victims proceeding with private DV applications. *  Many victims struggle with the emotional energy and time required to  prepare court material. *  Understanding the specificity required for court affidavits is difficult for  parties when they are not legally represented.</vt:lpstr>
      <vt:lpstr>Expectation of Decision Makers  Decision makers in family law matters require parents to demonstrate capacity for emotional insight, intelligence, common sense, be compassionate for the other parent and focus on the needs of the children.   </vt:lpstr>
      <vt:lpstr>In reality, how many clients who are suffering the impacts of domestic violence or trauma, have this capacity?</vt:lpstr>
      <vt:lpstr>Many clients who have experienced DV are trying to regain or develop their sense of empowerment, sense of self and decision making capacity. Court proceedings are often counter productive to this.</vt:lpstr>
      <vt:lpstr>The National Domestic and Family Violence Bench Book (NDFVBB):  “Many people who are victims and perpetrators of domestic and family violence have experienced trauma. Our studies have indicated that people involved with the Criminal Justice System have higher rates of personal histories of trauma….If underlying trauma is unresolved, it may cause ongoing adverse effects which may not necessarily be apparent and may include the inability to:  </vt:lpstr>
      <vt:lpstr>*  Cope with normal stresses and strains of daily living; * Trust and benefit from relationships;  *  Manage cognitive processes, such as memory, attention  and thinking; *  Regulate behaviour; or  *  Control the expression of emotions.” </vt:lpstr>
      <vt:lpstr>PowerPoint Presentation</vt:lpstr>
      <vt:lpstr>  Impacts of DV, Chronic Stress and Trauma (including cumulative trauma) on Health and Wellbeing  (see further material in workshop handouts and Fact sheet https://www.communityservices.act.gov.au/domestic-and-family-violence-support/what-is-act-government-doing/dfv-risk-assessment/fact-sheets/impacts-of-domestic-and-family-violence-on-women)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Deanne - Talk (Final)</dc:title>
  <dc:creator>Samantha Vujanovic</dc:creator>
  <cp:lastModifiedBy>Deanne Drummond</cp:lastModifiedBy>
  <cp:revision>10</cp:revision>
  <cp:lastPrinted>2023-07-10T13:41:04Z</cp:lastPrinted>
  <dcterms:created xsi:type="dcterms:W3CDTF">2006-08-16T00:00:00Z</dcterms:created>
  <dcterms:modified xsi:type="dcterms:W3CDTF">2023-07-11T20:29:09Z</dcterms:modified>
  <dc:identifier>DAFecO9ZRNQ</dc:identifier>
</cp:coreProperties>
</file>